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69" r:id="rId4"/>
  </p:sldMasterIdLst>
  <p:notesMasterIdLst>
    <p:notesMasterId r:id="rId6"/>
  </p:notesMasterIdLst>
  <p:sldIdLst>
    <p:sldId id="289" r:id="rId5"/>
    <p:sldId id="257" r:id="rId7"/>
    <p:sldId id="290" r:id="rId8"/>
    <p:sldId id="4753" r:id="rId9"/>
    <p:sldId id="4774" r:id="rId10"/>
    <p:sldId id="4823" r:id="rId11"/>
    <p:sldId id="4798" r:id="rId12"/>
    <p:sldId id="4799" r:id="rId13"/>
    <p:sldId id="4825" r:id="rId14"/>
    <p:sldId id="4800" r:id="rId15"/>
    <p:sldId id="4801" r:id="rId16"/>
    <p:sldId id="4777" r:id="rId17"/>
    <p:sldId id="4779" r:id="rId18"/>
    <p:sldId id="4778" r:id="rId19"/>
    <p:sldId id="4746" r:id="rId20"/>
    <p:sldId id="4803" r:id="rId21"/>
    <p:sldId id="4804" r:id="rId22"/>
    <p:sldId id="4805" r:id="rId23"/>
    <p:sldId id="4826" r:id="rId24"/>
    <p:sldId id="4748" r:id="rId25"/>
    <p:sldId id="4762" r:id="rId26"/>
    <p:sldId id="4816" r:id="rId27"/>
    <p:sldId id="4763" r:id="rId28"/>
    <p:sldId id="4802" r:id="rId29"/>
    <p:sldId id="4818" r:id="rId30"/>
    <p:sldId id="4749" r:id="rId31"/>
    <p:sldId id="4765" r:id="rId32"/>
    <p:sldId id="4769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E6E6E6"/>
    <a:srgbClr val="F6F7FC"/>
    <a:srgbClr val="0070C0"/>
    <a:srgbClr val="00467A"/>
    <a:srgbClr val="F15F24"/>
    <a:srgbClr val="E62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4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4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74421-7DCD-4C8D-83B1-2DD55EC59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D8B01-7A3C-40BC-ACCB-ED9631AA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E8DB0-55DC-4221-A99C-988BCD133BF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99AD4-E722-484B-9751-AA89CAA54D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4C56-F4BD-4C5C-A7E8-742C07626D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7A4E-68D6-44C8-89A5-DB6B15B956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F8029C-151A-48BC-B67C-8922ECF5D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DF67D-0B83-4C59-AD06-564CAA773C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775F-4E7C-4FCD-A6F2-7AA01A5C9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1FDC4-C78D-40ED-9A94-247FD0F672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4C56-F4BD-4C5C-A7E8-742C07626D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7A4E-68D6-44C8-89A5-DB6B15B956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2"/>
          <p:cNvSpPr txBox="1"/>
          <p:nvPr userDrawn="1"/>
        </p:nvSpPr>
        <p:spPr>
          <a:xfrm>
            <a:off x="353633" y="343462"/>
            <a:ext cx="2573094" cy="37944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defTabSz="914400"/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86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33"/>
          <p:cNvSpPr txBox="1"/>
          <p:nvPr userDrawn="1"/>
        </p:nvSpPr>
        <p:spPr>
          <a:xfrm>
            <a:off x="353634" y="621032"/>
            <a:ext cx="2125087" cy="297432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defTabSz="914400"/>
            <a:r>
              <a:rPr lang="en-US" altLang="zh-CN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4C56-F4BD-4C5C-A7E8-742C07626D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7A4E-68D6-44C8-89A5-DB6B15B956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557" t="31222" r="15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557" t="31222" r="155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44C56-F4BD-4C5C-A7E8-742C07626D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7A4E-68D6-44C8-89A5-DB6B15B956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90" y="365781"/>
            <a:ext cx="10515223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90" y="1825891"/>
            <a:ext cx="10515223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90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8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08331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195008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6pPr>
      <a:lvl7pPr marL="281686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7pPr>
      <a:lvl8pPr marL="325056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1733550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8pPr>
      <a:lvl9pPr marL="3467100" algn="l" defTabSz="866775" rtl="0" eaLnBrk="1" latinLnBrk="0" hangingPunct="1">
        <a:defRPr sz="17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30.png"/><Relationship Id="rId10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2.png"/><Relationship Id="rId3" Type="http://schemas.openxmlformats.org/officeDocument/2006/relationships/tags" Target="../tags/tag1.xml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hyperlink" Target="http://localhost:8080/elm/Controller&#31867;&#21517;/Controller&#26041;&#27861;&#21517;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1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1042670" y="2372995"/>
            <a:ext cx="10351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软件工程综合实践结项汇报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sp>
        <p:nvSpPr>
          <p:cNvPr id="9" name="student-graduation-cap-shape_52041"/>
          <p:cNvSpPr>
            <a:spLocks noChangeAspect="1"/>
          </p:cNvSpPr>
          <p:nvPr/>
        </p:nvSpPr>
        <p:spPr bwMode="auto">
          <a:xfrm>
            <a:off x="4740068" y="4458125"/>
            <a:ext cx="332015" cy="350126"/>
          </a:xfrm>
          <a:custGeom>
            <a:avLst/>
            <a:gdLst>
              <a:gd name="connsiteX0" fmla="*/ 329990 w 574402"/>
              <a:gd name="connsiteY0" fmla="*/ 329823 h 605734"/>
              <a:gd name="connsiteX1" fmla="*/ 574402 w 574402"/>
              <a:gd name="connsiteY1" fmla="*/ 573910 h 605734"/>
              <a:gd name="connsiteX2" fmla="*/ 542536 w 574402"/>
              <a:gd name="connsiteY2" fmla="*/ 605734 h 605734"/>
              <a:gd name="connsiteX3" fmla="*/ 117603 w 574402"/>
              <a:gd name="connsiteY3" fmla="*/ 605734 h 605734"/>
              <a:gd name="connsiteX4" fmla="*/ 85737 w 574402"/>
              <a:gd name="connsiteY4" fmla="*/ 573910 h 605734"/>
              <a:gd name="connsiteX5" fmla="*/ 101192 w 574402"/>
              <a:gd name="connsiteY5" fmla="*/ 488782 h 605734"/>
              <a:gd name="connsiteX6" fmla="*/ 276614 w 574402"/>
              <a:gd name="connsiteY6" fmla="*/ 335710 h 605734"/>
              <a:gd name="connsiteX7" fmla="*/ 329990 w 574402"/>
              <a:gd name="connsiteY7" fmla="*/ 329823 h 605734"/>
              <a:gd name="connsiteX8" fmla="*/ 164945 w 574402"/>
              <a:gd name="connsiteY8" fmla="*/ 292282 h 605734"/>
              <a:gd name="connsiteX9" fmla="*/ 198571 w 574402"/>
              <a:gd name="connsiteY9" fmla="*/ 295781 h 605734"/>
              <a:gd name="connsiteX10" fmla="*/ 34104 w 574402"/>
              <a:gd name="connsiteY10" fmla="*/ 488736 h 605734"/>
              <a:gd name="connsiteX11" fmla="*/ 31873 w 574402"/>
              <a:gd name="connsiteY11" fmla="*/ 488736 h 605734"/>
              <a:gd name="connsiteX12" fmla="*/ 0 w 574402"/>
              <a:gd name="connsiteY12" fmla="*/ 456922 h 605734"/>
              <a:gd name="connsiteX13" fmla="*/ 164945 w 574402"/>
              <a:gd name="connsiteY13" fmla="*/ 292282 h 605734"/>
              <a:gd name="connsiteX14" fmla="*/ 157572 w 574402"/>
              <a:gd name="connsiteY14" fmla="*/ 38035 h 605734"/>
              <a:gd name="connsiteX15" fmla="*/ 133033 w 574402"/>
              <a:gd name="connsiteY15" fmla="*/ 133157 h 605734"/>
              <a:gd name="connsiteX16" fmla="*/ 157572 w 574402"/>
              <a:gd name="connsiteY16" fmla="*/ 228280 h 605734"/>
              <a:gd name="connsiteX17" fmla="*/ 69295 w 574402"/>
              <a:gd name="connsiteY17" fmla="*/ 133157 h 605734"/>
              <a:gd name="connsiteX18" fmla="*/ 157572 w 574402"/>
              <a:gd name="connsiteY18" fmla="*/ 38035 h 605734"/>
              <a:gd name="connsiteX19" fmla="*/ 329990 w 574402"/>
              <a:gd name="connsiteY19" fmla="*/ 0 h 605734"/>
              <a:gd name="connsiteX20" fmla="*/ 463332 w 574402"/>
              <a:gd name="connsiteY20" fmla="*/ 133166 h 605734"/>
              <a:gd name="connsiteX21" fmla="*/ 329990 w 574402"/>
              <a:gd name="connsiteY21" fmla="*/ 266173 h 605734"/>
              <a:gd name="connsiteX22" fmla="*/ 221341 w 574402"/>
              <a:gd name="connsiteY22" fmla="*/ 210011 h 605734"/>
              <a:gd name="connsiteX23" fmla="*/ 196807 w 574402"/>
              <a:gd name="connsiteY23" fmla="*/ 133166 h 605734"/>
              <a:gd name="connsiteX24" fmla="*/ 221341 w 574402"/>
              <a:gd name="connsiteY24" fmla="*/ 56162 h 605734"/>
              <a:gd name="connsiteX25" fmla="*/ 329990 w 574402"/>
              <a:gd name="connsiteY25" fmla="*/ 0 h 60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4402" h="605734">
                <a:moveTo>
                  <a:pt x="329990" y="329823"/>
                </a:moveTo>
                <a:cubicBezTo>
                  <a:pt x="464783" y="329823"/>
                  <a:pt x="574402" y="439296"/>
                  <a:pt x="574402" y="573910"/>
                </a:cubicBezTo>
                <a:cubicBezTo>
                  <a:pt x="574402" y="591413"/>
                  <a:pt x="560062" y="605734"/>
                  <a:pt x="542536" y="605734"/>
                </a:cubicBezTo>
                <a:lnTo>
                  <a:pt x="117603" y="605734"/>
                </a:lnTo>
                <a:cubicBezTo>
                  <a:pt x="100077" y="605734"/>
                  <a:pt x="85737" y="591413"/>
                  <a:pt x="85737" y="573910"/>
                </a:cubicBezTo>
                <a:cubicBezTo>
                  <a:pt x="85737" y="543996"/>
                  <a:pt x="91154" y="515196"/>
                  <a:pt x="101192" y="488782"/>
                </a:cubicBezTo>
                <a:cubicBezTo>
                  <a:pt x="129712" y="412246"/>
                  <a:pt x="195675" y="353850"/>
                  <a:pt x="276614" y="335710"/>
                </a:cubicBezTo>
                <a:cubicBezTo>
                  <a:pt x="293822" y="331892"/>
                  <a:pt x="311667" y="329823"/>
                  <a:pt x="329990" y="329823"/>
                </a:cubicBezTo>
                <a:close/>
                <a:moveTo>
                  <a:pt x="164945" y="292282"/>
                </a:moveTo>
                <a:cubicBezTo>
                  <a:pt x="176419" y="292282"/>
                  <a:pt x="187575" y="293395"/>
                  <a:pt x="198571" y="295781"/>
                </a:cubicBezTo>
                <a:cubicBezTo>
                  <a:pt x="119366" y="333164"/>
                  <a:pt x="58647" y="403314"/>
                  <a:pt x="34104" y="488736"/>
                </a:cubicBezTo>
                <a:lnTo>
                  <a:pt x="31873" y="488736"/>
                </a:lnTo>
                <a:cubicBezTo>
                  <a:pt x="14184" y="488736"/>
                  <a:pt x="0" y="474420"/>
                  <a:pt x="0" y="456922"/>
                </a:cubicBezTo>
                <a:cubicBezTo>
                  <a:pt x="0" y="366092"/>
                  <a:pt x="73946" y="292282"/>
                  <a:pt x="164945" y="292282"/>
                </a:cubicBezTo>
                <a:close/>
                <a:moveTo>
                  <a:pt x="157572" y="38035"/>
                </a:moveTo>
                <a:cubicBezTo>
                  <a:pt x="141956" y="66190"/>
                  <a:pt x="133033" y="98640"/>
                  <a:pt x="133033" y="133157"/>
                </a:cubicBezTo>
                <a:cubicBezTo>
                  <a:pt x="133033" y="167516"/>
                  <a:pt x="141956" y="199966"/>
                  <a:pt x="157572" y="228280"/>
                </a:cubicBezTo>
                <a:cubicBezTo>
                  <a:pt x="108335" y="224462"/>
                  <a:pt x="69295" y="183264"/>
                  <a:pt x="69295" y="133157"/>
                </a:cubicBezTo>
                <a:cubicBezTo>
                  <a:pt x="69295" y="82892"/>
                  <a:pt x="108335" y="41693"/>
                  <a:pt x="157572" y="38035"/>
                </a:cubicBezTo>
                <a:close/>
                <a:moveTo>
                  <a:pt x="329990" y="0"/>
                </a:moveTo>
                <a:cubicBezTo>
                  <a:pt x="403591" y="0"/>
                  <a:pt x="463332" y="59662"/>
                  <a:pt x="463332" y="133166"/>
                </a:cubicBezTo>
                <a:cubicBezTo>
                  <a:pt x="463332" y="206511"/>
                  <a:pt x="403591" y="266173"/>
                  <a:pt x="329990" y="266173"/>
                </a:cubicBezTo>
                <a:cubicBezTo>
                  <a:pt x="285224" y="266173"/>
                  <a:pt x="245556" y="244058"/>
                  <a:pt x="221341" y="210011"/>
                </a:cubicBezTo>
                <a:cubicBezTo>
                  <a:pt x="205888" y="188373"/>
                  <a:pt x="196807" y="161804"/>
                  <a:pt x="196807" y="133166"/>
                </a:cubicBezTo>
                <a:cubicBezTo>
                  <a:pt x="196807" y="104528"/>
                  <a:pt x="205888" y="77958"/>
                  <a:pt x="221341" y="56162"/>
                </a:cubicBezTo>
                <a:cubicBezTo>
                  <a:pt x="245556" y="22274"/>
                  <a:pt x="285224" y="0"/>
                  <a:pt x="329990" y="0"/>
                </a:cubicBezTo>
                <a:close/>
              </a:path>
            </a:pathLst>
          </a:custGeom>
          <a:solidFill>
            <a:srgbClr val="005D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3642" y="4458124"/>
            <a:ext cx="25481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周圣喻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梁益铭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郑志嘉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3" name="student-graduation-cap-shape_52041"/>
          <p:cNvSpPr>
            <a:spLocks noChangeAspect="1"/>
          </p:cNvSpPr>
          <p:nvPr/>
        </p:nvSpPr>
        <p:spPr bwMode="auto">
          <a:xfrm>
            <a:off x="4768141" y="5238131"/>
            <a:ext cx="276839" cy="350126"/>
          </a:xfrm>
          <a:custGeom>
            <a:avLst/>
            <a:gdLst>
              <a:gd name="connsiteX0" fmla="*/ 147390 w 478363"/>
              <a:gd name="connsiteY0" fmla="*/ 384975 h 604998"/>
              <a:gd name="connsiteX1" fmla="*/ 120362 w 478363"/>
              <a:gd name="connsiteY1" fmla="*/ 463235 h 604998"/>
              <a:gd name="connsiteX2" fmla="*/ 157397 w 478363"/>
              <a:gd name="connsiteY2" fmla="*/ 460340 h 604998"/>
              <a:gd name="connsiteX3" fmla="*/ 239173 w 478363"/>
              <a:gd name="connsiteY3" fmla="*/ 560851 h 604998"/>
              <a:gd name="connsiteX4" fmla="*/ 239188 w 478363"/>
              <a:gd name="connsiteY4" fmla="*/ 560895 h 604998"/>
              <a:gd name="connsiteX5" fmla="*/ 239194 w 478363"/>
              <a:gd name="connsiteY5" fmla="*/ 560877 h 604998"/>
              <a:gd name="connsiteX6" fmla="*/ 239228 w 478363"/>
              <a:gd name="connsiteY6" fmla="*/ 560919 h 604998"/>
              <a:gd name="connsiteX7" fmla="*/ 320966 w 478363"/>
              <a:gd name="connsiteY7" fmla="*/ 460433 h 604998"/>
              <a:gd name="connsiteX8" fmla="*/ 358001 w 478363"/>
              <a:gd name="connsiteY8" fmla="*/ 463328 h 604998"/>
              <a:gd name="connsiteX9" fmla="*/ 331441 w 478363"/>
              <a:gd name="connsiteY9" fmla="*/ 385162 h 604998"/>
              <a:gd name="connsiteX10" fmla="*/ 345843 w 478363"/>
              <a:gd name="connsiteY10" fmla="*/ 392726 h 604998"/>
              <a:gd name="connsiteX11" fmla="*/ 430012 w 478363"/>
              <a:gd name="connsiteY11" fmla="*/ 434191 h 604998"/>
              <a:gd name="connsiteX12" fmla="*/ 471910 w 478363"/>
              <a:gd name="connsiteY12" fmla="*/ 489570 h 604998"/>
              <a:gd name="connsiteX13" fmla="*/ 478363 w 478363"/>
              <a:gd name="connsiteY13" fmla="*/ 525338 h 604998"/>
              <a:gd name="connsiteX14" fmla="*/ 239228 w 478363"/>
              <a:gd name="connsiteY14" fmla="*/ 604998 h 604998"/>
              <a:gd name="connsiteX15" fmla="*/ 0 w 478363"/>
              <a:gd name="connsiteY15" fmla="*/ 525338 h 604998"/>
              <a:gd name="connsiteX16" fmla="*/ 6547 w 478363"/>
              <a:gd name="connsiteY16" fmla="*/ 489570 h 604998"/>
              <a:gd name="connsiteX17" fmla="*/ 48444 w 478363"/>
              <a:gd name="connsiteY17" fmla="*/ 434191 h 604998"/>
              <a:gd name="connsiteX18" fmla="*/ 130556 w 478363"/>
              <a:gd name="connsiteY18" fmla="*/ 393567 h 604998"/>
              <a:gd name="connsiteX19" fmla="*/ 229992 w 478363"/>
              <a:gd name="connsiteY19" fmla="*/ 14 h 604998"/>
              <a:gd name="connsiteX20" fmla="*/ 286137 w 478363"/>
              <a:gd name="connsiteY20" fmla="*/ 23255 h 604998"/>
              <a:gd name="connsiteX21" fmla="*/ 374985 w 478363"/>
              <a:gd name="connsiteY21" fmla="*/ 195621 h 604998"/>
              <a:gd name="connsiteX22" fmla="*/ 418100 w 478363"/>
              <a:gd name="connsiteY22" fmla="*/ 306081 h 604998"/>
              <a:gd name="connsiteX23" fmla="*/ 305777 w 478363"/>
              <a:gd name="connsiteY23" fmla="*/ 340535 h 604998"/>
              <a:gd name="connsiteX24" fmla="*/ 305777 w 478363"/>
              <a:gd name="connsiteY24" fmla="*/ 364625 h 604998"/>
              <a:gd name="connsiteX25" fmla="*/ 305871 w 478363"/>
              <a:gd name="connsiteY25" fmla="*/ 366306 h 604998"/>
              <a:gd name="connsiteX26" fmla="*/ 239194 w 478363"/>
              <a:gd name="connsiteY26" fmla="*/ 560877 h 604998"/>
              <a:gd name="connsiteX27" fmla="*/ 239173 w 478363"/>
              <a:gd name="connsiteY27" fmla="*/ 560851 h 604998"/>
              <a:gd name="connsiteX28" fmla="*/ 172318 w 478363"/>
              <a:gd name="connsiteY28" fmla="*/ 365933 h 604998"/>
              <a:gd name="connsiteX29" fmla="*/ 172318 w 478363"/>
              <a:gd name="connsiteY29" fmla="*/ 341282 h 604998"/>
              <a:gd name="connsiteX30" fmla="*/ 58499 w 478363"/>
              <a:gd name="connsiteY30" fmla="*/ 304493 h 604998"/>
              <a:gd name="connsiteX31" fmla="*/ 105635 w 478363"/>
              <a:gd name="connsiteY31" fmla="*/ 171251 h 604998"/>
              <a:gd name="connsiteX32" fmla="*/ 186440 w 478363"/>
              <a:gd name="connsiteY32" fmla="*/ 8315 h 604998"/>
              <a:gd name="connsiteX33" fmla="*/ 229992 w 478363"/>
              <a:gd name="connsiteY33" fmla="*/ 14 h 6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8363" h="604998">
                <a:moveTo>
                  <a:pt x="147390" y="384975"/>
                </a:moveTo>
                <a:lnTo>
                  <a:pt x="120362" y="463235"/>
                </a:lnTo>
                <a:lnTo>
                  <a:pt x="157397" y="460340"/>
                </a:lnTo>
                <a:lnTo>
                  <a:pt x="239173" y="560851"/>
                </a:lnTo>
                <a:lnTo>
                  <a:pt x="239188" y="560895"/>
                </a:lnTo>
                <a:lnTo>
                  <a:pt x="239194" y="560877"/>
                </a:lnTo>
                <a:lnTo>
                  <a:pt x="239228" y="560919"/>
                </a:lnTo>
                <a:lnTo>
                  <a:pt x="320966" y="460433"/>
                </a:lnTo>
                <a:lnTo>
                  <a:pt x="358001" y="463328"/>
                </a:lnTo>
                <a:lnTo>
                  <a:pt x="331441" y="385162"/>
                </a:lnTo>
                <a:cubicBezTo>
                  <a:pt x="336210" y="387777"/>
                  <a:pt x="340980" y="390392"/>
                  <a:pt x="345843" y="392726"/>
                </a:cubicBezTo>
                <a:lnTo>
                  <a:pt x="430012" y="434191"/>
                </a:lnTo>
                <a:cubicBezTo>
                  <a:pt x="451896" y="445024"/>
                  <a:pt x="467514" y="465569"/>
                  <a:pt x="471910" y="489570"/>
                </a:cubicBezTo>
                <a:lnTo>
                  <a:pt x="478363" y="525338"/>
                </a:lnTo>
                <a:cubicBezTo>
                  <a:pt x="416265" y="574647"/>
                  <a:pt x="332002" y="604998"/>
                  <a:pt x="239228" y="604998"/>
                </a:cubicBezTo>
                <a:cubicBezTo>
                  <a:pt x="146455" y="604998"/>
                  <a:pt x="62098" y="574647"/>
                  <a:pt x="0" y="525338"/>
                </a:cubicBezTo>
                <a:lnTo>
                  <a:pt x="6547" y="489570"/>
                </a:lnTo>
                <a:cubicBezTo>
                  <a:pt x="10849" y="465569"/>
                  <a:pt x="26467" y="445024"/>
                  <a:pt x="48444" y="434191"/>
                </a:cubicBezTo>
                <a:lnTo>
                  <a:pt x="130556" y="393567"/>
                </a:lnTo>
                <a:close/>
                <a:moveTo>
                  <a:pt x="229992" y="14"/>
                </a:moveTo>
                <a:cubicBezTo>
                  <a:pt x="267356" y="670"/>
                  <a:pt x="286137" y="23255"/>
                  <a:pt x="286137" y="23255"/>
                </a:cubicBezTo>
                <a:cubicBezTo>
                  <a:pt x="363108" y="16159"/>
                  <a:pt x="384431" y="100007"/>
                  <a:pt x="374985" y="195621"/>
                </a:cubicBezTo>
                <a:cubicBezTo>
                  <a:pt x="365446" y="291141"/>
                  <a:pt x="418100" y="306081"/>
                  <a:pt x="418100" y="306081"/>
                </a:cubicBezTo>
                <a:cubicBezTo>
                  <a:pt x="381906" y="342963"/>
                  <a:pt x="305777" y="340535"/>
                  <a:pt x="305777" y="340535"/>
                </a:cubicBezTo>
                <a:lnTo>
                  <a:pt x="305777" y="364625"/>
                </a:lnTo>
                <a:lnTo>
                  <a:pt x="305871" y="366306"/>
                </a:lnTo>
                <a:lnTo>
                  <a:pt x="239194" y="560877"/>
                </a:lnTo>
                <a:lnTo>
                  <a:pt x="239173" y="560851"/>
                </a:lnTo>
                <a:lnTo>
                  <a:pt x="172318" y="365933"/>
                </a:lnTo>
                <a:lnTo>
                  <a:pt x="172318" y="341282"/>
                </a:lnTo>
                <a:cubicBezTo>
                  <a:pt x="84405" y="342029"/>
                  <a:pt x="58499" y="304493"/>
                  <a:pt x="58499" y="304493"/>
                </a:cubicBezTo>
                <a:cubicBezTo>
                  <a:pt x="58499" y="304493"/>
                  <a:pt x="108722" y="303746"/>
                  <a:pt x="105635" y="171251"/>
                </a:cubicBezTo>
                <a:cubicBezTo>
                  <a:pt x="102455" y="38755"/>
                  <a:pt x="163620" y="16999"/>
                  <a:pt x="186440" y="8315"/>
                </a:cubicBezTo>
                <a:cubicBezTo>
                  <a:pt x="203017" y="2013"/>
                  <a:pt x="217537" y="-205"/>
                  <a:pt x="229992" y="14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610"/>
            <a:endParaRPr lang="zh-CN" altLang="en-US" sz="1600" ker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53493" y="5250830"/>
            <a:ext cx="25481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指导老师：王立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72" y="535252"/>
            <a:ext cx="1528713" cy="1531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25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2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25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2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3" grpId="0" bldLvl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Servlet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项目（</a:t>
            </a:r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VUE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前端部分）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727292" y="976677"/>
            <a:ext cx="87374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项目的第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三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阶段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的前端部分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是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使用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VUE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技术进行实现的。首先安装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cnpm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和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VueCli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开发环境，接着搭建VueCli模板工程、添加依赖及配置文件。最后实现各个组件。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05" y="2236470"/>
            <a:ext cx="1676400" cy="23050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02295" y="4652010"/>
            <a:ext cx="155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各个页面</a:t>
            </a:r>
            <a:r>
              <a:rPr lang="zh-CN" altLang="en-US"/>
              <a:t>组件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686050"/>
            <a:ext cx="1409700" cy="17049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189855" y="4652010"/>
            <a:ext cx="1805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依赖及配置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r="13057" b="12903"/>
          <a:stretch>
            <a:fillRect/>
          </a:stretch>
        </p:blipFill>
        <p:spPr>
          <a:xfrm>
            <a:off x="5401310" y="2428875"/>
            <a:ext cx="1399540" cy="2571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r="61141"/>
          <a:stretch>
            <a:fillRect/>
          </a:stretch>
        </p:blipFill>
        <p:spPr>
          <a:xfrm>
            <a:off x="1499235" y="2686050"/>
            <a:ext cx="2560320" cy="140589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30350" y="4652010"/>
            <a:ext cx="252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cnpm</a:t>
            </a:r>
            <a:r>
              <a:rPr lang="zh-CN" altLang="en-US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和</a:t>
            </a:r>
            <a:r>
              <a:rPr lang="en-US" altLang="zh-CN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VueCli</a:t>
            </a:r>
            <a:r>
              <a:rPr lang="zh-CN" altLang="en-US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开发环境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Servlet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项目（</a:t>
            </a:r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VUE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前端部分）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60" y="725805"/>
            <a:ext cx="1487170" cy="2576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25" y="725805"/>
            <a:ext cx="1492885" cy="2576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05" y="725805"/>
            <a:ext cx="1480820" cy="2576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935" y="725805"/>
            <a:ext cx="1482725" cy="2574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70" y="725805"/>
            <a:ext cx="1458595" cy="25634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360" y="3827145"/>
            <a:ext cx="1487170" cy="25863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3827145"/>
            <a:ext cx="1492885" cy="2585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3180" y="3827780"/>
            <a:ext cx="1503045" cy="25857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8360" y="3827780"/>
            <a:ext cx="1515110" cy="261175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458595" y="3423920"/>
            <a:ext cx="77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36595" y="3380740"/>
            <a:ext cx="1261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商家列表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43830" y="3380740"/>
            <a:ext cx="1261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商家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64070" y="3379470"/>
            <a:ext cx="1520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加入</a:t>
            </a:r>
            <a:r>
              <a:rPr lang="zh-CN" altLang="en-US"/>
              <a:t>购物车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1335" y="3377565"/>
            <a:ext cx="1261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确认订单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267460" y="644842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在线</a:t>
            </a:r>
            <a:r>
              <a:rPr lang="zh-CN" altLang="en-US"/>
              <a:t>支付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289300" y="644652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我的订单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265420" y="6454775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266940" y="6454775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注册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5605" y="3787140"/>
            <a:ext cx="1512570" cy="262636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448800" y="6454775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地址</a:t>
            </a:r>
            <a:r>
              <a:rPr lang="zh-CN" altLang="en-US"/>
              <a:t>管理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Servlet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项目（后端部分）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524079" y="578829"/>
            <a:ext cx="5395312" cy="11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本项目为</a:t>
            </a:r>
            <a:r>
              <a:rPr lang="en-US" altLang="zh-CN" sz="1600" dirty="0" err="1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JavaWeb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项目，在后端使用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Servlet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技术，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Tomcat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作为容器进行项目开发。在数据库设计方面相比阶段一较复杂些，但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JDBC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实现方式较为类似。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73752" y="6378416"/>
            <a:ext cx="1707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数据库关系图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717155" y="6095021"/>
            <a:ext cx="2808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地简易</a:t>
            </a:r>
            <a:r>
              <a:rPr lang="en-US" altLang="zh-CN" sz="1600" dirty="0"/>
              <a:t>MVC</a:t>
            </a:r>
            <a:r>
              <a:rPr lang="zh-CN" altLang="en-US" sz="1600" dirty="0"/>
              <a:t>框架</a:t>
            </a:r>
            <a:endParaRPr lang="zh-CN" altLang="en-US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97" y="1772071"/>
            <a:ext cx="4015929" cy="455377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775050" y="578829"/>
            <a:ext cx="539531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在</a:t>
            </a:r>
            <a:r>
              <a:rPr lang="en-US" altLang="zh-CN" sz="1600" dirty="0" err="1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JavaWeb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工程的搭建方面，本项目使用基于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Servlet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的简易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MVC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架构，能够很好地解决后端与前端地交互。在相应前端请求方面，使用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Jackson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将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java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对象或集合转换为</a:t>
            </a:r>
            <a:r>
              <a:rPr lang="en-US" altLang="zh-CN" sz="1600" dirty="0" err="1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json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对象或数组后，返回前端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50590" y="2345237"/>
            <a:ext cx="5644502" cy="355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/>
      <p:bldP spid="12" grpId="1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Servlet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项目（后端部分）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149985" y="1123989"/>
            <a:ext cx="9652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在具体业务流程实现方面，本项目主要设计参照 “饿了么官网网页版”制作，并且仅关注点餐业务线功能。后端接收前端类似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hlinkClick r:id="rId1"/>
              </a:rPr>
              <a:t>http://localhost:8080/elm/Controller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hlinkClick r:id="rId1"/>
              </a:rPr>
              <a:t>类名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hlinkClick r:id="rId1"/>
              </a:rPr>
              <a:t>/Controller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hlinkClick r:id="rId1"/>
              </a:rPr>
              <a:t>方法名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形式的请求后调用相应的类和接口完成业务返回到前端。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9" name="ECB019B1-382A-4266-B25C-5B523AA43C14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" y="2591435"/>
            <a:ext cx="11848465" cy="308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Springboot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项目（后端部分）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727292" y="976677"/>
            <a:ext cx="87374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项目的第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四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阶段是</a:t>
            </a:r>
            <a:r>
              <a:rPr 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Springboot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，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本阶段是在第三阶段的基础上，保留了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VUE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的前端代码和数据库结构，将服务器端的代码由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Servlet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升级为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Springboot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，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Springboot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框架的优点在于完全使用注解进行开发，并且SpringBoot内置了嵌入式Tomcat, Jetty等容器，高度集成化，部署简单方便。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42565" y="6072505"/>
            <a:ext cx="1707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Springboot</a:t>
            </a:r>
            <a:r>
              <a:rPr lang="zh-CN" altLang="en-US" sz="1600"/>
              <a:t>优点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7991475" y="6041390"/>
            <a:ext cx="247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Springboot</a:t>
            </a:r>
            <a:r>
              <a:rPr lang="zh-CN" altLang="en-US"/>
              <a:t>官网图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33768" y="2176463"/>
            <a:ext cx="5324475" cy="389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845175" y="2878455"/>
            <a:ext cx="5716905" cy="2492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/>
      <p:bldP spid="12" grpId="1"/>
      <p:bldP spid="15" grpId="0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395413"/>
            <a:ext cx="12192000" cy="4392612"/>
            <a:chOff x="0" y="1395413"/>
            <a:chExt cx="12192000" cy="4392612"/>
          </a:xfrm>
        </p:grpSpPr>
        <p:sp>
          <p:nvSpPr>
            <p:cNvPr id="8" name="Freeform 5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3308645" y="1395413"/>
              <a:ext cx="8883355" cy="1881187"/>
            </a:xfrm>
            <a:custGeom>
              <a:avLst/>
              <a:gdLst>
                <a:gd name="T0" fmla="*/ 11567 w 11567"/>
                <a:gd name="T1" fmla="*/ 2441 h 2441"/>
                <a:gd name="T2" fmla="*/ 0 w 11567"/>
                <a:gd name="T3" fmla="*/ 2441 h 2441"/>
                <a:gd name="T4" fmla="*/ 1542 w 11567"/>
                <a:gd name="T5" fmla="*/ 0 h 2441"/>
                <a:gd name="T6" fmla="*/ 11567 w 11567"/>
                <a:gd name="T7" fmla="*/ 0 h 2441"/>
                <a:gd name="T8" fmla="*/ 11567 w 11567"/>
                <a:gd name="T9" fmla="*/ 2441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7" h="2441">
                  <a:moveTo>
                    <a:pt x="11567" y="2441"/>
                  </a:moveTo>
                  <a:lnTo>
                    <a:pt x="0" y="2441"/>
                  </a:lnTo>
                  <a:lnTo>
                    <a:pt x="1542" y="0"/>
                  </a:lnTo>
                  <a:lnTo>
                    <a:pt x="11567" y="0"/>
                  </a:lnTo>
                  <a:lnTo>
                    <a:pt x="11567" y="2441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Freeform 6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4075113"/>
              <a:ext cx="5693725" cy="1712912"/>
            </a:xfrm>
            <a:custGeom>
              <a:avLst/>
              <a:gdLst>
                <a:gd name="T0" fmla="*/ 0 w 7413"/>
                <a:gd name="T1" fmla="*/ 0 h 2222"/>
                <a:gd name="T2" fmla="*/ 7413 w 7413"/>
                <a:gd name="T3" fmla="*/ 0 h 2222"/>
                <a:gd name="T4" fmla="*/ 6010 w 7413"/>
                <a:gd name="T5" fmla="*/ 2222 h 2222"/>
                <a:gd name="T6" fmla="*/ 0 w 7413"/>
                <a:gd name="T7" fmla="*/ 2222 h 2222"/>
                <a:gd name="T8" fmla="*/ 0 w 7413"/>
                <a:gd name="T9" fmla="*/ 0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3" h="2222">
                  <a:moveTo>
                    <a:pt x="0" y="0"/>
                  </a:moveTo>
                  <a:lnTo>
                    <a:pt x="7413" y="0"/>
                  </a:lnTo>
                  <a:lnTo>
                    <a:pt x="6010" y="2222"/>
                  </a:lnTo>
                  <a:lnTo>
                    <a:pt x="0" y="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7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2052639"/>
              <a:ext cx="10728896" cy="2981325"/>
            </a:xfrm>
            <a:custGeom>
              <a:avLst/>
              <a:gdLst>
                <a:gd name="T0" fmla="*/ 0 w 13970"/>
                <a:gd name="T1" fmla="*/ 0 h 3869"/>
                <a:gd name="T2" fmla="*/ 13970 w 13970"/>
                <a:gd name="T3" fmla="*/ 0 h 3869"/>
                <a:gd name="T4" fmla="*/ 11527 w 13970"/>
                <a:gd name="T5" fmla="*/ 3869 h 3869"/>
                <a:gd name="T6" fmla="*/ 0 w 13970"/>
                <a:gd name="T7" fmla="*/ 3869 h 3869"/>
                <a:gd name="T8" fmla="*/ 0 w 13970"/>
                <a:gd name="T9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70" h="3869">
                  <a:moveTo>
                    <a:pt x="0" y="0"/>
                  </a:moveTo>
                  <a:lnTo>
                    <a:pt x="13970" y="0"/>
                  </a:lnTo>
                  <a:lnTo>
                    <a:pt x="11527" y="3869"/>
                  </a:lnTo>
                  <a:lnTo>
                    <a:pt x="0" y="3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e7d195523061f1c0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e7d195523061f1c060910eeaeeff1464599dc3392e14be42F6605DBF3376AA578EAD49A2F34CDE9F8BA873D9FC4305B94F8C98BE913D0BB55B77B4982D855D57316D9666CF50C0C1F882EEA92AB650391898752DC0F28C027E30AABBE39009D367F52CF2EB08CFD5B7F9FB4301E8C18380EF535FE4A4CCCE7A68EA8B854FFF693052B82C6FF16E3D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 txBox="1"/>
          <p:nvPr/>
        </p:nvSpPr>
        <p:spPr>
          <a:xfrm>
            <a:off x="1106396" y="1908176"/>
            <a:ext cx="147829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2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1" y="3598452"/>
            <a:ext cx="44103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One needs 3 things to be truly happy living in the </a:t>
            </a:r>
            <a:r>
              <a:rPr kumimoji="0" lang="en-US" altLang="zh-CN" sz="133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worl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 needs 3 things to be truly happy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2" y="2668383"/>
            <a:ext cx="247690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40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功能创新</a:t>
            </a:r>
            <a:endParaRPr lang="zh-CN" altLang="en-US" sz="4400" dirty="0">
              <a:solidFill>
                <a:prstClr val="white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16" name="矩形 15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/>
          <p:nvPr/>
        </p:nvSpPr>
        <p:spPr>
          <a:xfrm>
            <a:off x="2956407" y="3466746"/>
            <a:ext cx="566069" cy="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reeform 8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/>
          <p:nvPr/>
        </p:nvSpPr>
        <p:spPr bwMode="auto">
          <a:xfrm>
            <a:off x="11227177" y="1908176"/>
            <a:ext cx="556995" cy="900113"/>
          </a:xfrm>
          <a:custGeom>
            <a:avLst/>
            <a:gdLst>
              <a:gd name="T0" fmla="*/ 584 w 725"/>
              <a:gd name="T1" fmla="*/ 443 h 1169"/>
              <a:gd name="T2" fmla="*/ 725 w 725"/>
              <a:gd name="T3" fmla="*/ 585 h 1169"/>
              <a:gd name="T4" fmla="*/ 584 w 725"/>
              <a:gd name="T5" fmla="*/ 726 h 1169"/>
              <a:gd name="T6" fmla="*/ 141 w 725"/>
              <a:gd name="T7" fmla="*/ 1169 h 1169"/>
              <a:gd name="T8" fmla="*/ 0 w 725"/>
              <a:gd name="T9" fmla="*/ 1028 h 1169"/>
              <a:gd name="T10" fmla="*/ 443 w 725"/>
              <a:gd name="T11" fmla="*/ 585 h 1169"/>
              <a:gd name="T12" fmla="*/ 0 w 725"/>
              <a:gd name="T13" fmla="*/ 141 h 1169"/>
              <a:gd name="T14" fmla="*/ 141 w 725"/>
              <a:gd name="T15" fmla="*/ 0 h 1169"/>
              <a:gd name="T16" fmla="*/ 584 w 725"/>
              <a:gd name="T17" fmla="*/ 443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16" tIns="45708" rIns="91416" bIns="4570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会员功能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51" name="矩形 50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1167608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3" name="矩形 5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0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4" name="矩形 5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2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5" name="矩形 5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7" name="矩形 5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2018452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865" y="642620"/>
            <a:ext cx="507492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在第四阶段完成后，我们意识到该项目还有许多值得改进和优化的地方，于是打算添加一些新功能。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们首先添加的是会员功能，用户在支付订单时可以依据其会员等级享受不同的折扣。用户在首页可以点击“立即开通”可以进入会员注册界面，有三种会员可以选择，分别是白银会员、黄金会员和钻石会员。每种会员的价格不同，折扣力度也不同。点击“去注册”可以发送注册请求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如果用户不是会员，则会注册为选择的会员；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如果用户已经是会员且选择的会员比原本的会员等级高，则会升级会员；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如果用户已经是会员但选择的会员等级低于原本的会员等级，则会注册失败并返回错误信息。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785" y="971550"/>
            <a:ext cx="3143250" cy="546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95" y="972185"/>
            <a:ext cx="3138170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“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我的</a:t>
            </a:r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”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页面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51" name="矩形 50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1167608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3" name="矩形 5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0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4" name="矩形 5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2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5" name="矩形 5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7" name="矩形 5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2018452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16735" y="804545"/>
            <a:ext cx="317881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我们发现在网页下方的导航栏有一个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我的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按钮，于是打算添加一个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我的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页面。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我的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页面最上面会显示用户姓名、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ID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和会员等级，若未注册会员则默认为普通会员。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在用户信息的下面，我们添加了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我的地址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注册会员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按钮，分别可以路由到编辑地址和注册会员页面。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9090" y="727710"/>
            <a:ext cx="3441065" cy="594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评论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功能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51" name="矩形 50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1167608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3" name="矩形 5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0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4" name="矩形 5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2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5" name="矩形 5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7" name="矩形 5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2018452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2860" y="1701800"/>
            <a:ext cx="205168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点击商家信息界面中的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评价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按钮可以进入商家评价页面查看自己和其他人的评价，每条评价会显示评价人姓名、会员等级、评价时间和评价内容。</a:t>
            </a:r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835" y="1052830"/>
            <a:ext cx="3053080" cy="5325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6125" y="1723390"/>
            <a:ext cx="19297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  <a:sym typeface="+mn-ea"/>
              </a:rPr>
              <a:t>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sym typeface="+mn-ea"/>
              </a:rPr>
              <a:t>用户在支付了一个订单之后，在订单页面可以点击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sym typeface="+mn-ea"/>
              </a:rPr>
              <a:t>去评价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sym typeface="+mn-ea"/>
              </a:rPr>
              <a:t>，用户进入评价页面可以编写评价，点击发布即可成功发布。</a:t>
            </a:r>
            <a:endParaRPr lang="zh-CN" altLang="en-US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90" y="975995"/>
            <a:ext cx="3107690" cy="5401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视频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展示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51" name="矩形 50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1167608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3" name="矩形 5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0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4" name="矩形 5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2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5" name="矩形 5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57" name="矩形 5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2018452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7" name="20221008_13593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3925" y="689610"/>
            <a:ext cx="10746740" cy="564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SpPr/>
          <p:nvPr/>
        </p:nvSpPr>
        <p:spPr bwMode="auto">
          <a:xfrm rot="16200000">
            <a:off x="4456096" y="-766297"/>
            <a:ext cx="3329182" cy="12292885"/>
          </a:xfrm>
          <a:custGeom>
            <a:avLst/>
            <a:gdLst>
              <a:gd name="T0" fmla="*/ 606 w 606"/>
              <a:gd name="T1" fmla="*/ 335 h 697"/>
              <a:gd name="T2" fmla="*/ 464 w 606"/>
              <a:gd name="T3" fmla="*/ 0 h 697"/>
              <a:gd name="T4" fmla="*/ 0 w 606"/>
              <a:gd name="T5" fmla="*/ 0 h 697"/>
              <a:gd name="T6" fmla="*/ 0 w 606"/>
              <a:gd name="T7" fmla="*/ 697 h 697"/>
              <a:gd name="T8" fmla="*/ 432 w 606"/>
              <a:gd name="T9" fmla="*/ 697 h 697"/>
              <a:gd name="T10" fmla="*/ 606 w 606"/>
              <a:gd name="T11" fmla="*/ 335 h 697"/>
              <a:gd name="connsiteX0" fmla="*/ 18141 w 18141"/>
              <a:gd name="connsiteY0" fmla="*/ 4806 h 10000"/>
              <a:gd name="connsiteX1" fmla="*/ 15798 w 18141"/>
              <a:gd name="connsiteY1" fmla="*/ 0 h 10000"/>
              <a:gd name="connsiteX2" fmla="*/ 0 w 18141"/>
              <a:gd name="connsiteY2" fmla="*/ 0 h 10000"/>
              <a:gd name="connsiteX3" fmla="*/ 8141 w 18141"/>
              <a:gd name="connsiteY3" fmla="*/ 10000 h 10000"/>
              <a:gd name="connsiteX4" fmla="*/ 15270 w 18141"/>
              <a:gd name="connsiteY4" fmla="*/ 10000 h 10000"/>
              <a:gd name="connsiteX5" fmla="*/ 18141 w 18141"/>
              <a:gd name="connsiteY5" fmla="*/ 4806 h 10000"/>
              <a:gd name="connsiteX0-1" fmla="*/ 19334 w 19334"/>
              <a:gd name="connsiteY0-2" fmla="*/ 5546 h 10740"/>
              <a:gd name="connsiteX1-3" fmla="*/ 16991 w 19334"/>
              <a:gd name="connsiteY1-4" fmla="*/ 740 h 10740"/>
              <a:gd name="connsiteX2-5" fmla="*/ 1193 w 19334"/>
              <a:gd name="connsiteY2-6" fmla="*/ 740 h 10740"/>
              <a:gd name="connsiteX3-7" fmla="*/ 1125 w 19334"/>
              <a:gd name="connsiteY3-8" fmla="*/ 10740 h 10740"/>
              <a:gd name="connsiteX4-9" fmla="*/ 16463 w 19334"/>
              <a:gd name="connsiteY4-10" fmla="*/ 10740 h 10740"/>
              <a:gd name="connsiteX5-11" fmla="*/ 19334 w 19334"/>
              <a:gd name="connsiteY5-12" fmla="*/ 5546 h 10740"/>
              <a:gd name="connsiteX0-13" fmla="*/ 19434 w 19434"/>
              <a:gd name="connsiteY0-14" fmla="*/ 4806 h 10000"/>
              <a:gd name="connsiteX1-15" fmla="*/ 17091 w 19434"/>
              <a:gd name="connsiteY1-16" fmla="*/ 0 h 10000"/>
              <a:gd name="connsiteX2-17" fmla="*/ 1293 w 19434"/>
              <a:gd name="connsiteY2-18" fmla="*/ 0 h 10000"/>
              <a:gd name="connsiteX3-19" fmla="*/ 1225 w 19434"/>
              <a:gd name="connsiteY3-20" fmla="*/ 10000 h 10000"/>
              <a:gd name="connsiteX4-21" fmla="*/ 16563 w 19434"/>
              <a:gd name="connsiteY4-22" fmla="*/ 10000 h 10000"/>
              <a:gd name="connsiteX5-23" fmla="*/ 19434 w 19434"/>
              <a:gd name="connsiteY5-24" fmla="*/ 4806 h 10000"/>
              <a:gd name="connsiteX0-25" fmla="*/ 18216 w 18216"/>
              <a:gd name="connsiteY0-26" fmla="*/ 4806 h 10000"/>
              <a:gd name="connsiteX1-27" fmla="*/ 15873 w 18216"/>
              <a:gd name="connsiteY1-28" fmla="*/ 0 h 10000"/>
              <a:gd name="connsiteX2-29" fmla="*/ 2606 w 18216"/>
              <a:gd name="connsiteY2-30" fmla="*/ 0 h 10000"/>
              <a:gd name="connsiteX3-31" fmla="*/ 7 w 18216"/>
              <a:gd name="connsiteY3-32" fmla="*/ 10000 h 10000"/>
              <a:gd name="connsiteX4-33" fmla="*/ 15345 w 18216"/>
              <a:gd name="connsiteY4-34" fmla="*/ 10000 h 10000"/>
              <a:gd name="connsiteX5-35" fmla="*/ 18216 w 18216"/>
              <a:gd name="connsiteY5-36" fmla="*/ 4806 h 10000"/>
              <a:gd name="connsiteX0-37" fmla="*/ 18209 w 18209"/>
              <a:gd name="connsiteY0-38" fmla="*/ 5046 h 10240"/>
              <a:gd name="connsiteX1-39" fmla="*/ 15866 w 18209"/>
              <a:gd name="connsiteY1-40" fmla="*/ 240 h 10240"/>
              <a:gd name="connsiteX2-41" fmla="*/ 2599 w 18209"/>
              <a:gd name="connsiteY2-42" fmla="*/ 240 h 10240"/>
              <a:gd name="connsiteX3-43" fmla="*/ 0 w 18209"/>
              <a:gd name="connsiteY3-44" fmla="*/ 10240 h 10240"/>
              <a:gd name="connsiteX4-45" fmla="*/ 15338 w 18209"/>
              <a:gd name="connsiteY4-46" fmla="*/ 10240 h 10240"/>
              <a:gd name="connsiteX5-47" fmla="*/ 18209 w 18209"/>
              <a:gd name="connsiteY5-48" fmla="*/ 5046 h 10240"/>
              <a:gd name="connsiteX0-49" fmla="*/ 18209 w 18209"/>
              <a:gd name="connsiteY0-50" fmla="*/ 4807 h 10001"/>
              <a:gd name="connsiteX1-51" fmla="*/ 15866 w 18209"/>
              <a:gd name="connsiteY1-52" fmla="*/ 1 h 10001"/>
              <a:gd name="connsiteX2-53" fmla="*/ 2599 w 18209"/>
              <a:gd name="connsiteY2-54" fmla="*/ 1 h 10001"/>
              <a:gd name="connsiteX3-55" fmla="*/ 0 w 18209"/>
              <a:gd name="connsiteY3-56" fmla="*/ 10001 h 10001"/>
              <a:gd name="connsiteX4-57" fmla="*/ 15338 w 18209"/>
              <a:gd name="connsiteY4-58" fmla="*/ 10001 h 10001"/>
              <a:gd name="connsiteX5-59" fmla="*/ 18209 w 18209"/>
              <a:gd name="connsiteY5-60" fmla="*/ 4807 h 10001"/>
              <a:gd name="connsiteX0-61" fmla="*/ 18209 w 18209"/>
              <a:gd name="connsiteY0-62" fmla="*/ 4806 h 10000"/>
              <a:gd name="connsiteX1-63" fmla="*/ 15866 w 18209"/>
              <a:gd name="connsiteY1-64" fmla="*/ 0 h 10000"/>
              <a:gd name="connsiteX2-65" fmla="*/ 136 w 18209"/>
              <a:gd name="connsiteY2-66" fmla="*/ 11 h 10000"/>
              <a:gd name="connsiteX3-67" fmla="*/ 0 w 18209"/>
              <a:gd name="connsiteY3-68" fmla="*/ 10000 h 10000"/>
              <a:gd name="connsiteX4-69" fmla="*/ 15338 w 18209"/>
              <a:gd name="connsiteY4-70" fmla="*/ 10000 h 10000"/>
              <a:gd name="connsiteX5-71" fmla="*/ 18209 w 18209"/>
              <a:gd name="connsiteY5-72" fmla="*/ 4806 h 10000"/>
              <a:gd name="connsiteX0-73" fmla="*/ 18423 w 18423"/>
              <a:gd name="connsiteY0-74" fmla="*/ 4827 h 10021"/>
              <a:gd name="connsiteX1-75" fmla="*/ 16080 w 18423"/>
              <a:gd name="connsiteY1-76" fmla="*/ 21 h 10021"/>
              <a:gd name="connsiteX2-77" fmla="*/ 8 w 18423"/>
              <a:gd name="connsiteY2-78" fmla="*/ 0 h 10021"/>
              <a:gd name="connsiteX3-79" fmla="*/ 214 w 18423"/>
              <a:gd name="connsiteY3-80" fmla="*/ 10021 h 10021"/>
              <a:gd name="connsiteX4-81" fmla="*/ 15552 w 18423"/>
              <a:gd name="connsiteY4-82" fmla="*/ 10021 h 10021"/>
              <a:gd name="connsiteX5-83" fmla="*/ 18423 w 18423"/>
              <a:gd name="connsiteY5-84" fmla="*/ 4827 h 100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8423" h="10021">
                <a:moveTo>
                  <a:pt x="18423" y="4827"/>
                </a:moveTo>
                <a:cubicBezTo>
                  <a:pt x="18423" y="2933"/>
                  <a:pt x="17515" y="1241"/>
                  <a:pt x="16080" y="21"/>
                </a:cubicBezTo>
                <a:lnTo>
                  <a:pt x="8" y="0"/>
                </a:lnTo>
                <a:cubicBezTo>
                  <a:pt x="-49" y="-31"/>
                  <a:pt x="214" y="10021"/>
                  <a:pt x="214" y="10021"/>
                </a:cubicBezTo>
                <a:lnTo>
                  <a:pt x="15552" y="10021"/>
                </a:lnTo>
                <a:cubicBezTo>
                  <a:pt x="17301" y="8801"/>
                  <a:pt x="18423" y="6922"/>
                  <a:pt x="18423" y="4827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7" name="组合 46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GrpSpPr/>
          <p:nvPr/>
        </p:nvGrpSpPr>
        <p:grpSpPr>
          <a:xfrm>
            <a:off x="979886" y="3637144"/>
            <a:ext cx="1059354" cy="1059354"/>
            <a:chOff x="901781" y="3652799"/>
            <a:chExt cx="1059354" cy="1059354"/>
          </a:xfrm>
          <a:effectLst/>
        </p:grpSpPr>
        <p:grpSp>
          <p:nvGrpSpPr>
            <p:cNvPr id="14" name="组合 13"/>
            <p:cNvGrpSpPr/>
            <p:nvPr/>
          </p:nvGrpSpPr>
          <p:grpSpPr>
            <a:xfrm>
              <a:off x="901781" y="3652799"/>
              <a:ext cx="1059354" cy="1059354"/>
              <a:chOff x="2685273" y="2003310"/>
              <a:chExt cx="1429322" cy="142932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685273" y="2003310"/>
                <a:ext cx="1429322" cy="142932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E8C8E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36034" y="2154071"/>
                <a:ext cx="1127798" cy="1127798"/>
              </a:xfrm>
              <a:prstGeom prst="ellipse">
                <a:avLst/>
              </a:prstGeom>
              <a:solidFill>
                <a:srgbClr val="00467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Freeform 28"/>
            <p:cNvSpPr>
              <a:spLocks noEditPoints="1"/>
            </p:cNvSpPr>
            <p:nvPr/>
          </p:nvSpPr>
          <p:spPr bwMode="auto">
            <a:xfrm>
              <a:off x="1232675" y="4014020"/>
              <a:ext cx="448394" cy="336909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矩形 15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SpPr/>
          <p:nvPr/>
        </p:nvSpPr>
        <p:spPr>
          <a:xfrm>
            <a:off x="732401" y="489971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课程项目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SpPr/>
          <p:nvPr/>
        </p:nvSpPr>
        <p:spPr>
          <a:xfrm>
            <a:off x="3692512" y="454547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功能创新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SpPr/>
          <p:nvPr/>
        </p:nvSpPr>
        <p:spPr>
          <a:xfrm>
            <a:off x="9746225" y="489947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SpPr/>
          <p:nvPr/>
        </p:nvSpPr>
        <p:spPr>
          <a:xfrm>
            <a:off x="7118721" y="4545014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01255" y="3244981"/>
            <a:ext cx="1059354" cy="1059354"/>
            <a:chOff x="3241795" y="3313886"/>
            <a:chExt cx="1059354" cy="1059354"/>
          </a:xfrm>
        </p:grpSpPr>
        <p:grpSp>
          <p:nvGrpSpPr>
            <p:cNvPr id="19" name="组合 18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GrpSpPr/>
            <p:nvPr/>
          </p:nvGrpSpPr>
          <p:grpSpPr>
            <a:xfrm>
              <a:off x="3241795" y="3313886"/>
              <a:ext cx="1059354" cy="1059354"/>
              <a:chOff x="2685273" y="2003310"/>
              <a:chExt cx="1429322" cy="1429322"/>
            </a:xfrm>
            <a:effectLst/>
          </p:grpSpPr>
          <p:sp>
            <p:nvSpPr>
              <p:cNvPr id="22" name="椭圆 21"/>
              <p:cNvSpPr/>
              <p:nvPr/>
            </p:nvSpPr>
            <p:spPr>
              <a:xfrm>
                <a:off x="2685273" y="2003310"/>
                <a:ext cx="1429322" cy="142932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E8C8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836034" y="2154071"/>
                <a:ext cx="1127798" cy="1127798"/>
              </a:xfrm>
              <a:prstGeom prst="ellipse">
                <a:avLst/>
              </a:prstGeom>
              <a:solidFill>
                <a:srgbClr val="00467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Freeform 12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SpPr>
              <a:spLocks noEditPoints="1"/>
            </p:cNvSpPr>
            <p:nvPr/>
          </p:nvSpPr>
          <p:spPr bwMode="auto">
            <a:xfrm>
              <a:off x="3559968" y="3665377"/>
              <a:ext cx="351904" cy="376119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3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018554" y="3597534"/>
            <a:ext cx="1059354" cy="1059354"/>
            <a:chOff x="5581809" y="3171955"/>
            <a:chExt cx="1059354" cy="1059354"/>
          </a:xfrm>
        </p:grpSpPr>
        <p:grpSp>
          <p:nvGrpSpPr>
            <p:cNvPr id="25" name="组合 24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GrpSpPr/>
            <p:nvPr/>
          </p:nvGrpSpPr>
          <p:grpSpPr>
            <a:xfrm>
              <a:off x="5581809" y="3171955"/>
              <a:ext cx="1059354" cy="1059354"/>
              <a:chOff x="2685273" y="2003310"/>
              <a:chExt cx="1429322" cy="1429322"/>
            </a:xfrm>
            <a:effectLst/>
          </p:grpSpPr>
          <p:sp>
            <p:nvSpPr>
              <p:cNvPr id="28" name="椭圆 27"/>
              <p:cNvSpPr/>
              <p:nvPr/>
            </p:nvSpPr>
            <p:spPr>
              <a:xfrm>
                <a:off x="2685273" y="2003310"/>
                <a:ext cx="1429322" cy="142932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E8C8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836034" y="2154071"/>
                <a:ext cx="1127798" cy="1127798"/>
              </a:xfrm>
              <a:prstGeom prst="ellipse">
                <a:avLst/>
              </a:prstGeom>
              <a:solidFill>
                <a:srgbClr val="00467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Freeform 8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SpPr>
              <a:spLocks noEditPoints="1"/>
            </p:cNvSpPr>
            <p:nvPr/>
          </p:nvSpPr>
          <p:spPr bwMode="auto">
            <a:xfrm rot="2925393">
              <a:off x="5999284" y="3575836"/>
              <a:ext cx="193430" cy="331724"/>
            </a:xfrm>
            <a:custGeom>
              <a:avLst/>
              <a:gdLst>
                <a:gd name="T0" fmla="*/ 24 w 112"/>
                <a:gd name="T1" fmla="*/ 148 h 192"/>
                <a:gd name="T2" fmla="*/ 28 w 112"/>
                <a:gd name="T3" fmla="*/ 52 h 192"/>
                <a:gd name="T4" fmla="*/ 32 w 112"/>
                <a:gd name="T5" fmla="*/ 172 h 192"/>
                <a:gd name="T6" fmla="*/ 8 w 112"/>
                <a:gd name="T7" fmla="*/ 184 h 192"/>
                <a:gd name="T8" fmla="*/ 32 w 112"/>
                <a:gd name="T9" fmla="*/ 172 h 192"/>
                <a:gd name="T10" fmla="*/ 8 w 112"/>
                <a:gd name="T11" fmla="*/ 35 h 192"/>
                <a:gd name="T12" fmla="*/ 32 w 112"/>
                <a:gd name="T13" fmla="*/ 164 h 192"/>
                <a:gd name="T14" fmla="*/ 32 w 112"/>
                <a:gd name="T15" fmla="*/ 192 h 192"/>
                <a:gd name="T16" fmla="*/ 0 w 112"/>
                <a:gd name="T17" fmla="*/ 184 h 192"/>
                <a:gd name="T18" fmla="*/ 0 w 112"/>
                <a:gd name="T19" fmla="*/ 32 h 192"/>
                <a:gd name="T20" fmla="*/ 20 w 112"/>
                <a:gd name="T21" fmla="*/ 0 h 192"/>
                <a:gd name="T22" fmla="*/ 39 w 112"/>
                <a:gd name="T23" fmla="*/ 32 h 192"/>
                <a:gd name="T24" fmla="*/ 40 w 112"/>
                <a:gd name="T25" fmla="*/ 184 h 192"/>
                <a:gd name="T26" fmla="*/ 108 w 112"/>
                <a:gd name="T27" fmla="*/ 164 h 192"/>
                <a:gd name="T28" fmla="*/ 84 w 112"/>
                <a:gd name="T29" fmla="*/ 172 h 192"/>
                <a:gd name="T30" fmla="*/ 108 w 112"/>
                <a:gd name="T31" fmla="*/ 164 h 192"/>
                <a:gd name="T32" fmla="*/ 92 w 112"/>
                <a:gd name="T33" fmla="*/ 140 h 192"/>
                <a:gd name="T34" fmla="*/ 108 w 112"/>
                <a:gd name="T35" fmla="*/ 148 h 192"/>
                <a:gd name="T36" fmla="*/ 108 w 112"/>
                <a:gd name="T37" fmla="*/ 116 h 192"/>
                <a:gd name="T38" fmla="*/ 84 w 112"/>
                <a:gd name="T39" fmla="*/ 124 h 192"/>
                <a:gd name="T40" fmla="*/ 108 w 112"/>
                <a:gd name="T41" fmla="*/ 116 h 192"/>
                <a:gd name="T42" fmla="*/ 92 w 112"/>
                <a:gd name="T43" fmla="*/ 92 h 192"/>
                <a:gd name="T44" fmla="*/ 108 w 112"/>
                <a:gd name="T45" fmla="*/ 100 h 192"/>
                <a:gd name="T46" fmla="*/ 108 w 112"/>
                <a:gd name="T47" fmla="*/ 68 h 192"/>
                <a:gd name="T48" fmla="*/ 84 w 112"/>
                <a:gd name="T49" fmla="*/ 76 h 192"/>
                <a:gd name="T50" fmla="*/ 108 w 112"/>
                <a:gd name="T51" fmla="*/ 68 h 192"/>
                <a:gd name="T52" fmla="*/ 92 w 112"/>
                <a:gd name="T53" fmla="*/ 44 h 192"/>
                <a:gd name="T54" fmla="*/ 108 w 112"/>
                <a:gd name="T55" fmla="*/ 52 h 192"/>
                <a:gd name="T56" fmla="*/ 108 w 112"/>
                <a:gd name="T57" fmla="*/ 20 h 192"/>
                <a:gd name="T58" fmla="*/ 84 w 112"/>
                <a:gd name="T59" fmla="*/ 28 h 192"/>
                <a:gd name="T60" fmla="*/ 108 w 112"/>
                <a:gd name="T61" fmla="*/ 20 h 192"/>
                <a:gd name="T62" fmla="*/ 64 w 112"/>
                <a:gd name="T63" fmla="*/ 192 h 192"/>
                <a:gd name="T64" fmla="*/ 56 w 112"/>
                <a:gd name="T65" fmla="*/ 8 h 192"/>
                <a:gd name="T66" fmla="*/ 104 w 112"/>
                <a:gd name="T67" fmla="*/ 0 h 192"/>
                <a:gd name="T68" fmla="*/ 112 w 112"/>
                <a:gd name="T69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92">
                  <a:moveTo>
                    <a:pt x="28" y="148"/>
                  </a:moveTo>
                  <a:cubicBezTo>
                    <a:pt x="24" y="148"/>
                    <a:pt x="24" y="148"/>
                    <a:pt x="24" y="148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8" y="148"/>
                  </a:lnTo>
                  <a:close/>
                  <a:moveTo>
                    <a:pt x="32" y="172"/>
                  </a:moveTo>
                  <a:cubicBezTo>
                    <a:pt x="8" y="172"/>
                    <a:pt x="8" y="172"/>
                    <a:pt x="8" y="172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32" y="184"/>
                    <a:pt x="32" y="184"/>
                    <a:pt x="32" y="184"/>
                  </a:cubicBezTo>
                  <a:lnTo>
                    <a:pt x="32" y="172"/>
                  </a:lnTo>
                  <a:close/>
                  <a:moveTo>
                    <a:pt x="32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32" y="164"/>
                    <a:pt x="32" y="164"/>
                    <a:pt x="32" y="164"/>
                  </a:cubicBezTo>
                  <a:lnTo>
                    <a:pt x="32" y="35"/>
                  </a:lnTo>
                  <a:close/>
                  <a:moveTo>
                    <a:pt x="32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3" y="192"/>
                    <a:pt x="0" y="188"/>
                    <a:pt x="0" y="18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4" y="2"/>
                    <a:pt x="16" y="0"/>
                    <a:pt x="20" y="0"/>
                  </a:cubicBezTo>
                  <a:cubicBezTo>
                    <a:pt x="23" y="0"/>
                    <a:pt x="26" y="2"/>
                    <a:pt x="27" y="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40" y="34"/>
                    <a:pt x="40" y="35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8"/>
                    <a:pt x="36" y="192"/>
                    <a:pt x="32" y="192"/>
                  </a:cubicBezTo>
                  <a:close/>
                  <a:moveTo>
                    <a:pt x="108" y="164"/>
                  </a:moveTo>
                  <a:cubicBezTo>
                    <a:pt x="84" y="164"/>
                    <a:pt x="84" y="164"/>
                    <a:pt x="84" y="164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108" y="172"/>
                    <a:pt x="108" y="172"/>
                    <a:pt x="108" y="172"/>
                  </a:cubicBezTo>
                  <a:lnTo>
                    <a:pt x="108" y="164"/>
                  </a:lnTo>
                  <a:close/>
                  <a:moveTo>
                    <a:pt x="108" y="140"/>
                  </a:moveTo>
                  <a:cubicBezTo>
                    <a:pt x="92" y="140"/>
                    <a:pt x="92" y="140"/>
                    <a:pt x="92" y="14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08" y="148"/>
                    <a:pt x="108" y="148"/>
                    <a:pt x="108" y="148"/>
                  </a:cubicBezTo>
                  <a:lnTo>
                    <a:pt x="108" y="140"/>
                  </a:lnTo>
                  <a:close/>
                  <a:moveTo>
                    <a:pt x="108" y="116"/>
                  </a:moveTo>
                  <a:cubicBezTo>
                    <a:pt x="84" y="116"/>
                    <a:pt x="84" y="116"/>
                    <a:pt x="84" y="116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108" y="124"/>
                    <a:pt x="108" y="124"/>
                    <a:pt x="108" y="124"/>
                  </a:cubicBezTo>
                  <a:lnTo>
                    <a:pt x="108" y="116"/>
                  </a:lnTo>
                  <a:close/>
                  <a:moveTo>
                    <a:pt x="108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92"/>
                  </a:lnTo>
                  <a:close/>
                  <a:moveTo>
                    <a:pt x="108" y="68"/>
                  </a:moveTo>
                  <a:cubicBezTo>
                    <a:pt x="84" y="68"/>
                    <a:pt x="84" y="68"/>
                    <a:pt x="84" y="68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108" y="68"/>
                  </a:lnTo>
                  <a:close/>
                  <a:moveTo>
                    <a:pt x="108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08" y="52"/>
                    <a:pt x="108" y="52"/>
                    <a:pt x="108" y="52"/>
                  </a:cubicBezTo>
                  <a:lnTo>
                    <a:pt x="108" y="44"/>
                  </a:lnTo>
                  <a:close/>
                  <a:moveTo>
                    <a:pt x="108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8" y="28"/>
                    <a:pt x="108" y="28"/>
                    <a:pt x="108" y="28"/>
                  </a:cubicBezTo>
                  <a:lnTo>
                    <a:pt x="108" y="20"/>
                  </a:lnTo>
                  <a:close/>
                  <a:moveTo>
                    <a:pt x="104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59" y="192"/>
                    <a:pt x="56" y="188"/>
                    <a:pt x="56" y="184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3"/>
                    <a:pt x="59" y="0"/>
                    <a:pt x="6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8" y="0"/>
                    <a:pt x="112" y="3"/>
                    <a:pt x="112" y="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8"/>
                    <a:pt x="108" y="192"/>
                    <a:pt x="104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92273" y="3245349"/>
            <a:ext cx="1059354" cy="1059354"/>
            <a:chOff x="10261838" y="3652799"/>
            <a:chExt cx="1059354" cy="1059354"/>
          </a:xfrm>
        </p:grpSpPr>
        <p:grpSp>
          <p:nvGrpSpPr>
            <p:cNvPr id="37" name="组合 36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GrpSpPr/>
            <p:nvPr/>
          </p:nvGrpSpPr>
          <p:grpSpPr>
            <a:xfrm>
              <a:off x="10261838" y="3652799"/>
              <a:ext cx="1059354" cy="1059354"/>
              <a:chOff x="2685273" y="2003310"/>
              <a:chExt cx="1429322" cy="1429322"/>
            </a:xfrm>
            <a:effectLst/>
          </p:grpSpPr>
          <p:sp>
            <p:nvSpPr>
              <p:cNvPr id="40" name="椭圆 39"/>
              <p:cNvSpPr/>
              <p:nvPr/>
            </p:nvSpPr>
            <p:spPr>
              <a:xfrm>
                <a:off x="2685273" y="2003310"/>
                <a:ext cx="1429322" cy="142932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E8C8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836034" y="2154071"/>
                <a:ext cx="1127798" cy="1127798"/>
              </a:xfrm>
              <a:prstGeom prst="ellipse">
                <a:avLst/>
              </a:prstGeom>
              <a:gradFill flip="none" rotWithShape="1">
                <a:gsLst>
                  <a:gs pos="0">
                    <a:srgbClr val="20517C">
                      <a:shade val="30000"/>
                      <a:satMod val="115000"/>
                    </a:srgbClr>
                  </a:gs>
                  <a:gs pos="50000">
                    <a:srgbClr val="20517C">
                      <a:shade val="67500"/>
                      <a:satMod val="115000"/>
                    </a:srgbClr>
                  </a:gs>
                  <a:gs pos="100000">
                    <a:srgbClr val="20517C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Freeform 12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  <p:cNvSpPr>
              <a:spLocks noEditPoints="1"/>
            </p:cNvSpPr>
            <p:nvPr/>
          </p:nvSpPr>
          <p:spPr bwMode="auto">
            <a:xfrm>
              <a:off x="10628762" y="3974811"/>
              <a:ext cx="325504" cy="376118"/>
            </a:xfrm>
            <a:custGeom>
              <a:avLst/>
              <a:gdLst>
                <a:gd name="T0" fmla="*/ 277 w 290"/>
                <a:gd name="T1" fmla="*/ 310 h 335"/>
                <a:gd name="T2" fmla="*/ 75 w 290"/>
                <a:gd name="T3" fmla="*/ 310 h 335"/>
                <a:gd name="T4" fmla="*/ 109 w 290"/>
                <a:gd name="T5" fmla="*/ 297 h 335"/>
                <a:gd name="T6" fmla="*/ 116 w 290"/>
                <a:gd name="T7" fmla="*/ 291 h 335"/>
                <a:gd name="T8" fmla="*/ 212 w 290"/>
                <a:gd name="T9" fmla="*/ 152 h 335"/>
                <a:gd name="T10" fmla="*/ 213 w 290"/>
                <a:gd name="T11" fmla="*/ 149 h 335"/>
                <a:gd name="T12" fmla="*/ 213 w 290"/>
                <a:gd name="T13" fmla="*/ 149 h 335"/>
                <a:gd name="T14" fmla="*/ 237 w 290"/>
                <a:gd name="T15" fmla="*/ 115 h 335"/>
                <a:gd name="T16" fmla="*/ 220 w 290"/>
                <a:gd name="T17" fmla="*/ 23 h 335"/>
                <a:gd name="T18" fmla="*/ 215 w 290"/>
                <a:gd name="T19" fmla="*/ 20 h 335"/>
                <a:gd name="T20" fmla="*/ 124 w 290"/>
                <a:gd name="T21" fmla="*/ 37 h 335"/>
                <a:gd name="T22" fmla="*/ 100 w 290"/>
                <a:gd name="T23" fmla="*/ 72 h 335"/>
                <a:gd name="T24" fmla="*/ 101 w 290"/>
                <a:gd name="T25" fmla="*/ 72 h 335"/>
                <a:gd name="T26" fmla="*/ 98 w 290"/>
                <a:gd name="T27" fmla="*/ 74 h 335"/>
                <a:gd name="T28" fmla="*/ 3 w 290"/>
                <a:gd name="T29" fmla="*/ 213 h 335"/>
                <a:gd name="T30" fmla="*/ 0 w 290"/>
                <a:gd name="T31" fmla="*/ 222 h 335"/>
                <a:gd name="T32" fmla="*/ 0 w 290"/>
                <a:gd name="T33" fmla="*/ 318 h 335"/>
                <a:gd name="T34" fmla="*/ 4 w 290"/>
                <a:gd name="T35" fmla="*/ 328 h 335"/>
                <a:gd name="T36" fmla="*/ 15 w 290"/>
                <a:gd name="T37" fmla="*/ 335 h 335"/>
                <a:gd name="T38" fmla="*/ 277 w 290"/>
                <a:gd name="T39" fmla="*/ 335 h 335"/>
                <a:gd name="T40" fmla="*/ 290 w 290"/>
                <a:gd name="T41" fmla="*/ 323 h 335"/>
                <a:gd name="T42" fmla="*/ 277 w 290"/>
                <a:gd name="T43" fmla="*/ 310 h 335"/>
                <a:gd name="T44" fmla="*/ 148 w 290"/>
                <a:gd name="T45" fmla="*/ 54 h 335"/>
                <a:gd name="T46" fmla="*/ 199 w 290"/>
                <a:gd name="T47" fmla="*/ 44 h 335"/>
                <a:gd name="T48" fmla="*/ 204 w 290"/>
                <a:gd name="T49" fmla="*/ 47 h 335"/>
                <a:gd name="T50" fmla="*/ 213 w 290"/>
                <a:gd name="T51" fmla="*/ 99 h 335"/>
                <a:gd name="T52" fmla="*/ 196 w 290"/>
                <a:gd name="T53" fmla="*/ 124 h 335"/>
                <a:gd name="T54" fmla="*/ 130 w 290"/>
                <a:gd name="T55" fmla="*/ 79 h 335"/>
                <a:gd name="T56" fmla="*/ 148 w 290"/>
                <a:gd name="T57" fmla="*/ 54 h 335"/>
                <a:gd name="T58" fmla="*/ 30 w 290"/>
                <a:gd name="T59" fmla="*/ 265 h 335"/>
                <a:gd name="T60" fmla="*/ 29 w 290"/>
                <a:gd name="T61" fmla="*/ 266 h 335"/>
                <a:gd name="T62" fmla="*/ 29 w 290"/>
                <a:gd name="T63" fmla="*/ 226 h 335"/>
                <a:gd name="T64" fmla="*/ 114 w 290"/>
                <a:gd name="T65" fmla="*/ 103 h 335"/>
                <a:gd name="T66" fmla="*/ 134 w 290"/>
                <a:gd name="T67" fmla="*/ 117 h 335"/>
                <a:gd name="T68" fmla="*/ 56 w 290"/>
                <a:gd name="T69" fmla="*/ 231 h 335"/>
                <a:gd name="T70" fmla="*/ 60 w 290"/>
                <a:gd name="T71" fmla="*/ 253 h 335"/>
                <a:gd name="T72" fmla="*/ 81 w 290"/>
                <a:gd name="T73" fmla="*/ 249 h 335"/>
                <a:gd name="T74" fmla="*/ 160 w 290"/>
                <a:gd name="T75" fmla="*/ 134 h 335"/>
                <a:gd name="T76" fmla="*/ 180 w 290"/>
                <a:gd name="T77" fmla="*/ 148 h 335"/>
                <a:gd name="T78" fmla="*/ 95 w 290"/>
                <a:gd name="T79" fmla="*/ 271 h 335"/>
                <a:gd name="T80" fmla="*/ 59 w 290"/>
                <a:gd name="T81" fmla="*/ 285 h 335"/>
                <a:gd name="T82" fmla="*/ 30 w 290"/>
                <a:gd name="T83" fmla="*/ 26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0" h="335">
                  <a:moveTo>
                    <a:pt x="277" y="310"/>
                  </a:moveTo>
                  <a:cubicBezTo>
                    <a:pt x="75" y="310"/>
                    <a:pt x="75" y="310"/>
                    <a:pt x="75" y="310"/>
                  </a:cubicBezTo>
                  <a:cubicBezTo>
                    <a:pt x="109" y="297"/>
                    <a:pt x="109" y="297"/>
                    <a:pt x="109" y="297"/>
                  </a:cubicBezTo>
                  <a:cubicBezTo>
                    <a:pt x="112" y="295"/>
                    <a:pt x="114" y="294"/>
                    <a:pt x="116" y="291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2" y="151"/>
                    <a:pt x="213" y="150"/>
                    <a:pt x="213" y="149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237" y="115"/>
                    <a:pt x="237" y="115"/>
                    <a:pt x="237" y="115"/>
                  </a:cubicBezTo>
                  <a:cubicBezTo>
                    <a:pt x="258" y="85"/>
                    <a:pt x="250" y="44"/>
                    <a:pt x="220" y="23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185" y="0"/>
                    <a:pt x="144" y="7"/>
                    <a:pt x="124" y="37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0" y="73"/>
                    <a:pt x="99" y="73"/>
                    <a:pt x="98" y="74"/>
                  </a:cubicBezTo>
                  <a:cubicBezTo>
                    <a:pt x="3" y="213"/>
                    <a:pt x="3" y="213"/>
                    <a:pt x="3" y="213"/>
                  </a:cubicBezTo>
                  <a:cubicBezTo>
                    <a:pt x="1" y="216"/>
                    <a:pt x="0" y="219"/>
                    <a:pt x="0" y="22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22"/>
                    <a:pt x="1" y="325"/>
                    <a:pt x="4" y="328"/>
                  </a:cubicBezTo>
                  <a:cubicBezTo>
                    <a:pt x="6" y="332"/>
                    <a:pt x="10" y="335"/>
                    <a:pt x="15" y="335"/>
                  </a:cubicBezTo>
                  <a:cubicBezTo>
                    <a:pt x="277" y="335"/>
                    <a:pt x="277" y="335"/>
                    <a:pt x="277" y="335"/>
                  </a:cubicBezTo>
                  <a:cubicBezTo>
                    <a:pt x="284" y="335"/>
                    <a:pt x="290" y="330"/>
                    <a:pt x="290" y="323"/>
                  </a:cubicBezTo>
                  <a:cubicBezTo>
                    <a:pt x="290" y="316"/>
                    <a:pt x="284" y="310"/>
                    <a:pt x="277" y="310"/>
                  </a:cubicBezTo>
                  <a:close/>
                  <a:moveTo>
                    <a:pt x="148" y="54"/>
                  </a:moveTo>
                  <a:cubicBezTo>
                    <a:pt x="159" y="37"/>
                    <a:pt x="182" y="33"/>
                    <a:pt x="199" y="44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20" y="59"/>
                    <a:pt x="225" y="82"/>
                    <a:pt x="213" y="99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48" y="54"/>
                  </a:lnTo>
                  <a:close/>
                  <a:moveTo>
                    <a:pt x="30" y="265"/>
                  </a:moveTo>
                  <a:cubicBezTo>
                    <a:pt x="29" y="266"/>
                    <a:pt x="29" y="266"/>
                    <a:pt x="29" y="266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1" y="238"/>
                    <a:pt x="53" y="248"/>
                    <a:pt x="60" y="253"/>
                  </a:cubicBezTo>
                  <a:cubicBezTo>
                    <a:pt x="67" y="258"/>
                    <a:pt x="76" y="256"/>
                    <a:pt x="81" y="249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30" y="2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e7d195523061f1c0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</a:t>
            </a:r>
            <a:endParaRPr lang="zh-CN" altLang="en-US" sz="100"/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5060300" y="264474"/>
            <a:ext cx="20714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 录</a:t>
            </a:r>
            <a:endParaRPr lang="en-US" altLang="zh-CN" sz="6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5064307" y="1302618"/>
            <a:ext cx="206338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2665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en-US" altLang="zh-CN" sz="2665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1" name="直接连接符 50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CxnSpPr/>
          <p:nvPr/>
        </p:nvCxnSpPr>
        <p:spPr>
          <a:xfrm>
            <a:off x="5516238" y="1899282"/>
            <a:ext cx="1159524" cy="0"/>
          </a:xfrm>
          <a:prstGeom prst="line">
            <a:avLst/>
          </a:prstGeom>
          <a:ln w="28575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21" grpId="0"/>
      <p:bldP spid="27" grpId="0"/>
      <p:bldP spid="33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395413"/>
            <a:ext cx="12192000" cy="4392612"/>
            <a:chOff x="0" y="1395413"/>
            <a:chExt cx="12192000" cy="4392612"/>
          </a:xfrm>
        </p:grpSpPr>
        <p:sp>
          <p:nvSpPr>
            <p:cNvPr id="8" name="Freeform 5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3308645" y="1395413"/>
              <a:ext cx="8883355" cy="1881187"/>
            </a:xfrm>
            <a:custGeom>
              <a:avLst/>
              <a:gdLst>
                <a:gd name="T0" fmla="*/ 11567 w 11567"/>
                <a:gd name="T1" fmla="*/ 2441 h 2441"/>
                <a:gd name="T2" fmla="*/ 0 w 11567"/>
                <a:gd name="T3" fmla="*/ 2441 h 2441"/>
                <a:gd name="T4" fmla="*/ 1542 w 11567"/>
                <a:gd name="T5" fmla="*/ 0 h 2441"/>
                <a:gd name="T6" fmla="*/ 11567 w 11567"/>
                <a:gd name="T7" fmla="*/ 0 h 2441"/>
                <a:gd name="T8" fmla="*/ 11567 w 11567"/>
                <a:gd name="T9" fmla="*/ 2441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7" h="2441">
                  <a:moveTo>
                    <a:pt x="11567" y="2441"/>
                  </a:moveTo>
                  <a:lnTo>
                    <a:pt x="0" y="2441"/>
                  </a:lnTo>
                  <a:lnTo>
                    <a:pt x="1542" y="0"/>
                  </a:lnTo>
                  <a:lnTo>
                    <a:pt x="11567" y="0"/>
                  </a:lnTo>
                  <a:lnTo>
                    <a:pt x="11567" y="2441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Freeform 6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4075113"/>
              <a:ext cx="5693725" cy="1712912"/>
            </a:xfrm>
            <a:custGeom>
              <a:avLst/>
              <a:gdLst>
                <a:gd name="T0" fmla="*/ 0 w 7413"/>
                <a:gd name="T1" fmla="*/ 0 h 2222"/>
                <a:gd name="T2" fmla="*/ 7413 w 7413"/>
                <a:gd name="T3" fmla="*/ 0 h 2222"/>
                <a:gd name="T4" fmla="*/ 6010 w 7413"/>
                <a:gd name="T5" fmla="*/ 2222 h 2222"/>
                <a:gd name="T6" fmla="*/ 0 w 7413"/>
                <a:gd name="T7" fmla="*/ 2222 h 2222"/>
                <a:gd name="T8" fmla="*/ 0 w 7413"/>
                <a:gd name="T9" fmla="*/ 0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3" h="2222">
                  <a:moveTo>
                    <a:pt x="0" y="0"/>
                  </a:moveTo>
                  <a:lnTo>
                    <a:pt x="7413" y="0"/>
                  </a:lnTo>
                  <a:lnTo>
                    <a:pt x="6010" y="2222"/>
                  </a:lnTo>
                  <a:lnTo>
                    <a:pt x="0" y="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7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2052639"/>
              <a:ext cx="10728896" cy="2981325"/>
            </a:xfrm>
            <a:custGeom>
              <a:avLst/>
              <a:gdLst>
                <a:gd name="T0" fmla="*/ 0 w 13970"/>
                <a:gd name="T1" fmla="*/ 0 h 3869"/>
                <a:gd name="T2" fmla="*/ 13970 w 13970"/>
                <a:gd name="T3" fmla="*/ 0 h 3869"/>
                <a:gd name="T4" fmla="*/ 11527 w 13970"/>
                <a:gd name="T5" fmla="*/ 3869 h 3869"/>
                <a:gd name="T6" fmla="*/ 0 w 13970"/>
                <a:gd name="T7" fmla="*/ 3869 h 3869"/>
                <a:gd name="T8" fmla="*/ 0 w 13970"/>
                <a:gd name="T9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70" h="3869">
                  <a:moveTo>
                    <a:pt x="0" y="0"/>
                  </a:moveTo>
                  <a:lnTo>
                    <a:pt x="13970" y="0"/>
                  </a:lnTo>
                  <a:lnTo>
                    <a:pt x="11527" y="3869"/>
                  </a:lnTo>
                  <a:lnTo>
                    <a:pt x="0" y="3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e7d195523061f1c0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e7d195523061f1c060910eeaeeff1464599dc3392e14be42F6605DBF3376AA578EAD49A2F34CDE9F8BA873D9FC4305B94F8C98BE913D0BB55B77B4982D855D57316D9666CF50C0C1F882EEA92AB650391898752DC0F28C027E30AABBE39009D367F52CF2EB08CFD5B7F9FB4301E8C18380EF535FE4A4CCCE7A68EA8B854FFF693052B82C6FF16E3D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 txBox="1"/>
          <p:nvPr/>
        </p:nvSpPr>
        <p:spPr>
          <a:xfrm>
            <a:off x="1106396" y="1908176"/>
            <a:ext cx="147829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9900" dirty="0">
                <a:solidFill>
                  <a:prstClr val="white"/>
                </a:solidFill>
                <a:latin typeface="Calibri Light" panose="020F0302020204030204" pitchFamily="34" charset="0"/>
                <a:ea typeface="等线" panose="02010600030101010101" charset="-122"/>
              </a:rPr>
              <a:t>3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1" y="3598452"/>
            <a:ext cx="44103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One needs 3 things to be truly happy living in the </a:t>
            </a:r>
            <a:r>
              <a:rPr kumimoji="0" lang="en-US" altLang="zh-CN" sz="133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worl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 needs 3 things to be truly happy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2" y="2668383"/>
            <a:ext cx="247690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40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开发过程</a:t>
            </a:r>
            <a:endParaRPr lang="zh-CN" altLang="en-US" sz="4400" dirty="0">
              <a:solidFill>
                <a:prstClr val="white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16" name="矩形 15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/>
          <p:nvPr/>
        </p:nvSpPr>
        <p:spPr>
          <a:xfrm>
            <a:off x="2956407" y="3466746"/>
            <a:ext cx="566069" cy="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reeform 8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/>
          <p:nvPr/>
        </p:nvSpPr>
        <p:spPr bwMode="auto">
          <a:xfrm>
            <a:off x="11227177" y="1908176"/>
            <a:ext cx="556995" cy="900113"/>
          </a:xfrm>
          <a:custGeom>
            <a:avLst/>
            <a:gdLst>
              <a:gd name="T0" fmla="*/ 584 w 725"/>
              <a:gd name="T1" fmla="*/ 443 h 1169"/>
              <a:gd name="T2" fmla="*/ 725 w 725"/>
              <a:gd name="T3" fmla="*/ 585 h 1169"/>
              <a:gd name="T4" fmla="*/ 584 w 725"/>
              <a:gd name="T5" fmla="*/ 726 h 1169"/>
              <a:gd name="T6" fmla="*/ 141 w 725"/>
              <a:gd name="T7" fmla="*/ 1169 h 1169"/>
              <a:gd name="T8" fmla="*/ 0 w 725"/>
              <a:gd name="T9" fmla="*/ 1028 h 1169"/>
              <a:gd name="T10" fmla="*/ 443 w 725"/>
              <a:gd name="T11" fmla="*/ 585 h 1169"/>
              <a:gd name="T12" fmla="*/ 0 w 725"/>
              <a:gd name="T13" fmla="*/ 141 h 1169"/>
              <a:gd name="T14" fmla="*/ 141 w 725"/>
              <a:gd name="T15" fmla="*/ 0 h 1169"/>
              <a:gd name="T16" fmla="*/ 584 w 725"/>
              <a:gd name="T17" fmla="*/ 443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16" tIns="45708" rIns="91416" bIns="4570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小组分工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03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矩形 10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4" name="矩形 10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5" name="矩形 10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6" name="矩形 10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8" name="矩形 10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3099823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09" name="组合 108" descr="e7d195523061f1c0b9c437df2358c0cda14f5041a22fabbfBE2BE37675DC7AB669ED1A17F222BC996230C869F9A73B775AB9A6F73BCC744AF1BB55A31F7D215610F6B48D481C98CFAE215B20EECA2E6E908655D05A01C6E132A7FF8CC3CB88B3C281F0E54AFD4285105FF299FA85D1D3544A1F379006C7BB9EF13074DBC5E8FCB976AB0F1EDCCAFFA4B614D7EEFF1C87"/>
          <p:cNvGrpSpPr/>
          <p:nvPr/>
        </p:nvGrpSpPr>
        <p:grpSpPr>
          <a:xfrm>
            <a:off x="4648013" y="1716594"/>
            <a:ext cx="2895974" cy="3328424"/>
            <a:chOff x="815414" y="888954"/>
            <a:chExt cx="4393799" cy="5049916"/>
          </a:xfrm>
        </p:grpSpPr>
        <p:grpSp>
          <p:nvGrpSpPr>
            <p:cNvPr id="110" name="Group 1" descr="e7d195523061f1c0bbd9d495056f6756baae99e8e5eccdb0B69E8BECE2F25FA34DA9A3791886F1952D5C6B90E974387B5DDCCBCEBC70127B5F7576CBB260879D9064EC41CFD6AF7F7958B54E7616B7D1ACFF694983D84E030DBF4EA9E8F5BD48315D28D7DDA49F0D695F1326D9015521AC2D1D129E1D62947BEF67A1F0EB219A2D60C167ED65A3C13921A8077BF52B505ADE22E5CA6F1437"/>
            <p:cNvGrpSpPr/>
            <p:nvPr/>
          </p:nvGrpSpPr>
          <p:grpSpPr>
            <a:xfrm>
              <a:off x="815414" y="3357034"/>
              <a:ext cx="4393799" cy="2581836"/>
              <a:chOff x="3600450" y="5156184"/>
              <a:chExt cx="3246478" cy="1701816"/>
            </a:xfrm>
          </p:grpSpPr>
          <p:sp>
            <p:nvSpPr>
              <p:cNvPr id="112" name="Freeform 5"/>
              <p:cNvSpPr/>
              <p:nvPr/>
            </p:nvSpPr>
            <p:spPr bwMode="auto">
              <a:xfrm>
                <a:off x="3635603" y="6302790"/>
                <a:ext cx="3171003" cy="266749"/>
              </a:xfrm>
              <a:custGeom>
                <a:avLst/>
                <a:gdLst>
                  <a:gd name="T0" fmla="*/ 0 w 1354"/>
                  <a:gd name="T1" fmla="*/ 104 h 114"/>
                  <a:gd name="T2" fmla="*/ 105 w 1354"/>
                  <a:gd name="T3" fmla="*/ 0 h 114"/>
                  <a:gd name="T4" fmla="*/ 1354 w 1354"/>
                  <a:gd name="T5" fmla="*/ 0 h 114"/>
                  <a:gd name="T6" fmla="*/ 1303 w 1354"/>
                  <a:gd name="T7" fmla="*/ 114 h 114"/>
                  <a:gd name="T8" fmla="*/ 1 w 1354"/>
                  <a:gd name="T9" fmla="*/ 114 h 114"/>
                  <a:gd name="T10" fmla="*/ 0 w 1354"/>
                  <a:gd name="T11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4" h="114">
                    <a:moveTo>
                      <a:pt x="0" y="104"/>
                    </a:moveTo>
                    <a:cubicBezTo>
                      <a:pt x="0" y="0"/>
                      <a:pt x="105" y="0"/>
                      <a:pt x="105" y="0"/>
                    </a:cubicBezTo>
                    <a:cubicBezTo>
                      <a:pt x="1354" y="0"/>
                      <a:pt x="1354" y="0"/>
                      <a:pt x="1354" y="0"/>
                    </a:cubicBezTo>
                    <a:cubicBezTo>
                      <a:pt x="1354" y="0"/>
                      <a:pt x="1304" y="40"/>
                      <a:pt x="1303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0" y="110"/>
                      <a:pt x="0" y="107"/>
                      <a:pt x="0" y="104"/>
                    </a:cubicBezTo>
                    <a:close/>
                  </a:path>
                </a:pathLst>
              </a:custGeom>
              <a:solidFill>
                <a:srgbClr val="44546A">
                  <a:lumMod val="20000"/>
                  <a:lumOff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3" name="Freeform 6"/>
              <p:cNvSpPr/>
              <p:nvPr/>
            </p:nvSpPr>
            <p:spPr bwMode="auto">
              <a:xfrm>
                <a:off x="3637671" y="6569539"/>
                <a:ext cx="3168935" cy="229528"/>
              </a:xfrm>
              <a:custGeom>
                <a:avLst/>
                <a:gdLst>
                  <a:gd name="T0" fmla="*/ 1302 w 1353"/>
                  <a:gd name="T1" fmla="*/ 0 h 98"/>
                  <a:gd name="T2" fmla="*/ 1302 w 1353"/>
                  <a:gd name="T3" fmla="*/ 2 h 98"/>
                  <a:gd name="T4" fmla="*/ 1353 w 1353"/>
                  <a:gd name="T5" fmla="*/ 96 h 98"/>
                  <a:gd name="T6" fmla="*/ 66 w 1353"/>
                  <a:gd name="T7" fmla="*/ 98 h 98"/>
                  <a:gd name="T8" fmla="*/ 0 w 1353"/>
                  <a:gd name="T9" fmla="*/ 0 h 98"/>
                  <a:gd name="T10" fmla="*/ 1302 w 1353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3" h="98">
                    <a:moveTo>
                      <a:pt x="1302" y="0"/>
                    </a:moveTo>
                    <a:cubicBezTo>
                      <a:pt x="1302" y="0"/>
                      <a:pt x="1302" y="1"/>
                      <a:pt x="1302" y="2"/>
                    </a:cubicBezTo>
                    <a:cubicBezTo>
                      <a:pt x="1302" y="77"/>
                      <a:pt x="1353" y="96"/>
                      <a:pt x="1353" y="9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66" y="98"/>
                      <a:pt x="4" y="94"/>
                      <a:pt x="0" y="0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ysClr val="windowText" lastClr="000000">
                  <a:lumMod val="20000"/>
                  <a:lumOff val="80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4" name="Freeform 7"/>
              <p:cNvSpPr/>
              <p:nvPr/>
            </p:nvSpPr>
            <p:spPr bwMode="auto">
              <a:xfrm>
                <a:off x="3600450" y="6254196"/>
                <a:ext cx="3246478" cy="603804"/>
              </a:xfrm>
              <a:custGeom>
                <a:avLst/>
                <a:gdLst>
                  <a:gd name="T0" fmla="*/ 1386 w 1386"/>
                  <a:gd name="T1" fmla="*/ 258 h 258"/>
                  <a:gd name="T2" fmla="*/ 129 w 1386"/>
                  <a:gd name="T3" fmla="*/ 258 h 258"/>
                  <a:gd name="T4" fmla="*/ 0 w 1386"/>
                  <a:gd name="T5" fmla="*/ 129 h 258"/>
                  <a:gd name="T6" fmla="*/ 129 w 1386"/>
                  <a:gd name="T7" fmla="*/ 0 h 258"/>
                  <a:gd name="T8" fmla="*/ 1386 w 1386"/>
                  <a:gd name="T9" fmla="*/ 0 h 258"/>
                  <a:gd name="T10" fmla="*/ 1386 w 1386"/>
                  <a:gd name="T11" fmla="*/ 31 h 258"/>
                  <a:gd name="T12" fmla="*/ 129 w 1386"/>
                  <a:gd name="T13" fmla="*/ 31 h 258"/>
                  <a:gd name="T14" fmla="*/ 31 w 1386"/>
                  <a:gd name="T15" fmla="*/ 129 h 258"/>
                  <a:gd name="T16" fmla="*/ 129 w 1386"/>
                  <a:gd name="T17" fmla="*/ 228 h 258"/>
                  <a:gd name="T18" fmla="*/ 1386 w 1386"/>
                  <a:gd name="T19" fmla="*/ 228 h 258"/>
                  <a:gd name="T20" fmla="*/ 1386 w 1386"/>
                  <a:gd name="T21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258">
                    <a:moveTo>
                      <a:pt x="1386" y="258"/>
                    </a:moveTo>
                    <a:cubicBezTo>
                      <a:pt x="129" y="258"/>
                      <a:pt x="129" y="258"/>
                      <a:pt x="129" y="258"/>
                    </a:cubicBezTo>
                    <a:cubicBezTo>
                      <a:pt x="58" y="258"/>
                      <a:pt x="0" y="200"/>
                      <a:pt x="0" y="129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1386" y="0"/>
                      <a:pt x="1386" y="0"/>
                      <a:pt x="1386" y="0"/>
                    </a:cubicBezTo>
                    <a:cubicBezTo>
                      <a:pt x="1386" y="31"/>
                      <a:pt x="1386" y="31"/>
                      <a:pt x="1386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75" y="31"/>
                      <a:pt x="31" y="75"/>
                      <a:pt x="31" y="129"/>
                    </a:cubicBezTo>
                    <a:cubicBezTo>
                      <a:pt x="31" y="184"/>
                      <a:pt x="75" y="228"/>
                      <a:pt x="129" y="228"/>
                    </a:cubicBezTo>
                    <a:cubicBezTo>
                      <a:pt x="1386" y="228"/>
                      <a:pt x="1386" y="228"/>
                      <a:pt x="1386" y="228"/>
                    </a:cubicBezTo>
                    <a:lnTo>
                      <a:pt x="1386" y="258"/>
                    </a:lnTo>
                    <a:close/>
                  </a:path>
                </a:pathLst>
              </a:custGeom>
              <a:solidFill>
                <a:srgbClr val="005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5" name="Freeform 8"/>
              <p:cNvSpPr/>
              <p:nvPr/>
            </p:nvSpPr>
            <p:spPr bwMode="auto">
              <a:xfrm>
                <a:off x="3984031" y="5968837"/>
                <a:ext cx="1117657" cy="235732"/>
              </a:xfrm>
              <a:custGeom>
                <a:avLst/>
                <a:gdLst>
                  <a:gd name="T0" fmla="*/ 477 w 477"/>
                  <a:gd name="T1" fmla="*/ 9 h 101"/>
                  <a:gd name="T2" fmla="*/ 385 w 477"/>
                  <a:gd name="T3" fmla="*/ 101 h 101"/>
                  <a:gd name="T4" fmla="*/ 0 w 477"/>
                  <a:gd name="T5" fmla="*/ 101 h 101"/>
                  <a:gd name="T6" fmla="*/ 45 w 477"/>
                  <a:gd name="T7" fmla="*/ 0 h 101"/>
                  <a:gd name="T8" fmla="*/ 477 w 477"/>
                  <a:gd name="T9" fmla="*/ 0 h 101"/>
                  <a:gd name="T10" fmla="*/ 477 w 477"/>
                  <a:gd name="T11" fmla="*/ 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7" h="101">
                    <a:moveTo>
                      <a:pt x="477" y="9"/>
                    </a:moveTo>
                    <a:cubicBezTo>
                      <a:pt x="477" y="101"/>
                      <a:pt x="385" y="101"/>
                      <a:pt x="385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1"/>
                      <a:pt x="44" y="65"/>
                      <a:pt x="45" y="0"/>
                    </a:cubicBezTo>
                    <a:cubicBezTo>
                      <a:pt x="477" y="0"/>
                      <a:pt x="477" y="0"/>
                      <a:pt x="477" y="0"/>
                    </a:cubicBezTo>
                    <a:cubicBezTo>
                      <a:pt x="477" y="3"/>
                      <a:pt x="477" y="6"/>
                      <a:pt x="477" y="9"/>
                    </a:cubicBezTo>
                    <a:close/>
                  </a:path>
                </a:pathLst>
              </a:custGeom>
              <a:solidFill>
                <a:sysClr val="windowText" lastClr="000000">
                  <a:lumMod val="20000"/>
                  <a:lumOff val="80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6" name="Freeform 9"/>
              <p:cNvSpPr/>
              <p:nvPr/>
            </p:nvSpPr>
            <p:spPr bwMode="auto">
              <a:xfrm>
                <a:off x="3984031" y="5765157"/>
                <a:ext cx="1117657" cy="203680"/>
              </a:xfrm>
              <a:custGeom>
                <a:avLst/>
                <a:gdLst>
                  <a:gd name="T0" fmla="*/ 45 w 477"/>
                  <a:gd name="T1" fmla="*/ 87 h 87"/>
                  <a:gd name="T2" fmla="*/ 45 w 477"/>
                  <a:gd name="T3" fmla="*/ 85 h 87"/>
                  <a:gd name="T4" fmla="*/ 0 w 477"/>
                  <a:gd name="T5" fmla="*/ 1 h 87"/>
                  <a:gd name="T6" fmla="*/ 418 w 477"/>
                  <a:gd name="T7" fmla="*/ 0 h 87"/>
                  <a:gd name="T8" fmla="*/ 477 w 477"/>
                  <a:gd name="T9" fmla="*/ 87 h 87"/>
                  <a:gd name="T10" fmla="*/ 45 w 477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7" h="87">
                    <a:moveTo>
                      <a:pt x="45" y="87"/>
                    </a:moveTo>
                    <a:cubicBezTo>
                      <a:pt x="45" y="86"/>
                      <a:pt x="45" y="85"/>
                      <a:pt x="45" y="85"/>
                    </a:cubicBezTo>
                    <a:cubicBezTo>
                      <a:pt x="45" y="18"/>
                      <a:pt x="0" y="1"/>
                      <a:pt x="0" y="1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18" y="0"/>
                      <a:pt x="473" y="3"/>
                      <a:pt x="477" y="87"/>
                    </a:cubicBezTo>
                    <a:lnTo>
                      <a:pt x="45" y="87"/>
                    </a:lnTo>
                    <a:close/>
                  </a:path>
                </a:pathLst>
              </a:custGeom>
              <a:solidFill>
                <a:srgbClr val="44546A">
                  <a:lumMod val="20000"/>
                  <a:lumOff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7" name="Freeform 10"/>
              <p:cNvSpPr/>
              <p:nvPr/>
            </p:nvSpPr>
            <p:spPr bwMode="auto">
              <a:xfrm>
                <a:off x="4886634" y="5722767"/>
                <a:ext cx="1610832" cy="529362"/>
              </a:xfrm>
              <a:custGeom>
                <a:avLst/>
                <a:gdLst>
                  <a:gd name="T0" fmla="*/ 616 w 688"/>
                  <a:gd name="T1" fmla="*/ 226 h 226"/>
                  <a:gd name="T2" fmla="*/ 688 w 688"/>
                  <a:gd name="T3" fmla="*/ 114 h 226"/>
                  <a:gd name="T4" fmla="*/ 606 w 688"/>
                  <a:gd name="T5" fmla="*/ 0 h 226"/>
                  <a:gd name="T6" fmla="*/ 0 w 688"/>
                  <a:gd name="T7" fmla="*/ 0 h 226"/>
                  <a:gd name="T8" fmla="*/ 82 w 688"/>
                  <a:gd name="T9" fmla="*/ 114 h 226"/>
                  <a:gd name="T10" fmla="*/ 6 w 688"/>
                  <a:gd name="T11" fmla="*/ 226 h 226"/>
                  <a:gd name="T12" fmla="*/ 616 w 688"/>
                  <a:gd name="T13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8" h="226">
                    <a:moveTo>
                      <a:pt x="616" y="226"/>
                    </a:moveTo>
                    <a:cubicBezTo>
                      <a:pt x="616" y="226"/>
                      <a:pt x="688" y="200"/>
                      <a:pt x="688" y="114"/>
                    </a:cubicBezTo>
                    <a:cubicBezTo>
                      <a:pt x="688" y="27"/>
                      <a:pt x="606" y="0"/>
                      <a:pt x="6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2" y="27"/>
                      <a:pt x="82" y="114"/>
                    </a:cubicBezTo>
                    <a:cubicBezTo>
                      <a:pt x="82" y="200"/>
                      <a:pt x="6" y="226"/>
                      <a:pt x="6" y="226"/>
                    </a:cubicBezTo>
                    <a:lnTo>
                      <a:pt x="616" y="226"/>
                    </a:lnTo>
                    <a:close/>
                  </a:path>
                </a:pathLst>
              </a:custGeom>
              <a:solidFill>
                <a:srgbClr val="005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8" name="Freeform 11"/>
              <p:cNvSpPr/>
              <p:nvPr/>
            </p:nvSpPr>
            <p:spPr bwMode="auto">
              <a:xfrm>
                <a:off x="3948878" y="5720699"/>
                <a:ext cx="1182793" cy="535565"/>
              </a:xfrm>
              <a:custGeom>
                <a:avLst/>
                <a:gdLst>
                  <a:gd name="T0" fmla="*/ 391 w 505"/>
                  <a:gd name="T1" fmla="*/ 229 h 229"/>
                  <a:gd name="T2" fmla="*/ 0 w 505"/>
                  <a:gd name="T3" fmla="*/ 229 h 229"/>
                  <a:gd name="T4" fmla="*/ 0 w 505"/>
                  <a:gd name="T5" fmla="*/ 202 h 229"/>
                  <a:gd name="T6" fmla="*/ 391 w 505"/>
                  <a:gd name="T7" fmla="*/ 202 h 229"/>
                  <a:gd name="T8" fmla="*/ 478 w 505"/>
                  <a:gd name="T9" fmla="*/ 115 h 229"/>
                  <a:gd name="T10" fmla="*/ 391 w 505"/>
                  <a:gd name="T11" fmla="*/ 27 h 229"/>
                  <a:gd name="T12" fmla="*/ 0 w 505"/>
                  <a:gd name="T13" fmla="*/ 27 h 229"/>
                  <a:gd name="T14" fmla="*/ 0 w 505"/>
                  <a:gd name="T15" fmla="*/ 0 h 229"/>
                  <a:gd name="T16" fmla="*/ 391 w 505"/>
                  <a:gd name="T17" fmla="*/ 0 h 229"/>
                  <a:gd name="T18" fmla="*/ 505 w 505"/>
                  <a:gd name="T19" fmla="*/ 115 h 229"/>
                  <a:gd name="T20" fmla="*/ 391 w 505"/>
                  <a:gd name="T2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5" h="229">
                    <a:moveTo>
                      <a:pt x="391" y="229"/>
                    </a:move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391" y="202"/>
                      <a:pt x="391" y="202"/>
                      <a:pt x="391" y="202"/>
                    </a:cubicBezTo>
                    <a:cubicBezTo>
                      <a:pt x="439" y="202"/>
                      <a:pt x="478" y="163"/>
                      <a:pt x="478" y="115"/>
                    </a:cubicBezTo>
                    <a:cubicBezTo>
                      <a:pt x="478" y="66"/>
                      <a:pt x="439" y="27"/>
                      <a:pt x="391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54" y="0"/>
                      <a:pt x="505" y="52"/>
                      <a:pt x="505" y="115"/>
                    </a:cubicBezTo>
                    <a:cubicBezTo>
                      <a:pt x="505" y="177"/>
                      <a:pt x="454" y="229"/>
                      <a:pt x="391" y="229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9" name="Freeform 13"/>
              <p:cNvSpPr/>
              <p:nvPr/>
            </p:nvSpPr>
            <p:spPr bwMode="auto">
              <a:xfrm>
                <a:off x="4108100" y="5212015"/>
                <a:ext cx="2230144" cy="250206"/>
              </a:xfrm>
              <a:custGeom>
                <a:avLst/>
                <a:gdLst>
                  <a:gd name="T0" fmla="*/ 952 w 952"/>
                  <a:gd name="T1" fmla="*/ 97 h 107"/>
                  <a:gd name="T2" fmla="*/ 854 w 952"/>
                  <a:gd name="T3" fmla="*/ 0 h 107"/>
                  <a:gd name="T4" fmla="*/ 0 w 952"/>
                  <a:gd name="T5" fmla="*/ 0 h 107"/>
                  <a:gd name="T6" fmla="*/ 48 w 952"/>
                  <a:gd name="T7" fmla="*/ 107 h 107"/>
                  <a:gd name="T8" fmla="*/ 952 w 952"/>
                  <a:gd name="T9" fmla="*/ 107 h 107"/>
                  <a:gd name="T10" fmla="*/ 952 w 952"/>
                  <a:gd name="T11" fmla="*/ 9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2" h="107">
                    <a:moveTo>
                      <a:pt x="952" y="97"/>
                    </a:moveTo>
                    <a:cubicBezTo>
                      <a:pt x="952" y="0"/>
                      <a:pt x="854" y="0"/>
                      <a:pt x="8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7" y="37"/>
                      <a:pt x="48" y="107"/>
                    </a:cubicBezTo>
                    <a:cubicBezTo>
                      <a:pt x="952" y="107"/>
                      <a:pt x="952" y="107"/>
                      <a:pt x="952" y="107"/>
                    </a:cubicBezTo>
                    <a:cubicBezTo>
                      <a:pt x="952" y="104"/>
                      <a:pt x="952" y="101"/>
                      <a:pt x="952" y="97"/>
                    </a:cubicBezTo>
                    <a:close/>
                  </a:path>
                </a:pathLst>
              </a:custGeom>
              <a:solidFill>
                <a:srgbClr val="44546A">
                  <a:lumMod val="20000"/>
                  <a:lumOff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0" name="Freeform 14"/>
              <p:cNvSpPr/>
              <p:nvPr/>
            </p:nvSpPr>
            <p:spPr bwMode="auto">
              <a:xfrm>
                <a:off x="4108100" y="5462221"/>
                <a:ext cx="2230144" cy="216087"/>
              </a:xfrm>
              <a:custGeom>
                <a:avLst/>
                <a:gdLst>
                  <a:gd name="T0" fmla="*/ 48 w 952"/>
                  <a:gd name="T1" fmla="*/ 0 h 92"/>
                  <a:gd name="T2" fmla="*/ 48 w 952"/>
                  <a:gd name="T3" fmla="*/ 2 h 92"/>
                  <a:gd name="T4" fmla="*/ 0 w 952"/>
                  <a:gd name="T5" fmla="*/ 90 h 92"/>
                  <a:gd name="T6" fmla="*/ 890 w 952"/>
                  <a:gd name="T7" fmla="*/ 92 h 92"/>
                  <a:gd name="T8" fmla="*/ 952 w 952"/>
                  <a:gd name="T9" fmla="*/ 0 h 92"/>
                  <a:gd name="T10" fmla="*/ 48 w 952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2" h="92">
                    <a:moveTo>
                      <a:pt x="48" y="0"/>
                    </a:moveTo>
                    <a:cubicBezTo>
                      <a:pt x="48" y="0"/>
                      <a:pt x="48" y="1"/>
                      <a:pt x="48" y="2"/>
                    </a:cubicBezTo>
                    <a:cubicBezTo>
                      <a:pt x="48" y="73"/>
                      <a:pt x="0" y="90"/>
                      <a:pt x="0" y="90"/>
                    </a:cubicBezTo>
                    <a:cubicBezTo>
                      <a:pt x="890" y="92"/>
                      <a:pt x="890" y="92"/>
                      <a:pt x="890" y="92"/>
                    </a:cubicBezTo>
                    <a:cubicBezTo>
                      <a:pt x="890" y="92"/>
                      <a:pt x="948" y="88"/>
                      <a:pt x="952" y="0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ysClr val="windowText" lastClr="000000">
                  <a:lumMod val="20000"/>
                  <a:lumOff val="80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1" name="Freeform 15"/>
              <p:cNvSpPr/>
              <p:nvPr/>
            </p:nvSpPr>
            <p:spPr bwMode="auto">
              <a:xfrm>
                <a:off x="4072947" y="5156184"/>
                <a:ext cx="2300450" cy="568651"/>
              </a:xfrm>
              <a:custGeom>
                <a:avLst/>
                <a:gdLst>
                  <a:gd name="T0" fmla="*/ 860 w 982"/>
                  <a:gd name="T1" fmla="*/ 243 h 243"/>
                  <a:gd name="T2" fmla="*/ 0 w 982"/>
                  <a:gd name="T3" fmla="*/ 243 h 243"/>
                  <a:gd name="T4" fmla="*/ 0 w 982"/>
                  <a:gd name="T5" fmla="*/ 214 h 243"/>
                  <a:gd name="T6" fmla="*/ 860 w 982"/>
                  <a:gd name="T7" fmla="*/ 214 h 243"/>
                  <a:gd name="T8" fmla="*/ 953 w 982"/>
                  <a:gd name="T9" fmla="*/ 121 h 243"/>
                  <a:gd name="T10" fmla="*/ 860 w 982"/>
                  <a:gd name="T11" fmla="*/ 29 h 243"/>
                  <a:gd name="T12" fmla="*/ 0 w 982"/>
                  <a:gd name="T13" fmla="*/ 29 h 243"/>
                  <a:gd name="T14" fmla="*/ 0 w 982"/>
                  <a:gd name="T15" fmla="*/ 0 h 243"/>
                  <a:gd name="T16" fmla="*/ 860 w 982"/>
                  <a:gd name="T17" fmla="*/ 0 h 243"/>
                  <a:gd name="T18" fmla="*/ 982 w 982"/>
                  <a:gd name="T19" fmla="*/ 121 h 243"/>
                  <a:gd name="T20" fmla="*/ 860 w 982"/>
                  <a:gd name="T21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2" h="243">
                    <a:moveTo>
                      <a:pt x="860" y="243"/>
                    </a:move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860" y="214"/>
                      <a:pt x="860" y="214"/>
                      <a:pt x="860" y="214"/>
                    </a:cubicBezTo>
                    <a:cubicBezTo>
                      <a:pt x="912" y="214"/>
                      <a:pt x="953" y="173"/>
                      <a:pt x="953" y="121"/>
                    </a:cubicBezTo>
                    <a:cubicBezTo>
                      <a:pt x="953" y="70"/>
                      <a:pt x="912" y="29"/>
                      <a:pt x="86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927" y="0"/>
                      <a:pt x="982" y="54"/>
                      <a:pt x="982" y="121"/>
                    </a:cubicBezTo>
                    <a:cubicBezTo>
                      <a:pt x="982" y="188"/>
                      <a:pt x="927" y="243"/>
                      <a:pt x="860" y="243"/>
                    </a:cubicBezTo>
                    <a:close/>
                  </a:path>
                </a:pathLst>
              </a:custGeom>
              <a:solidFill>
                <a:srgbClr val="005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2" name="Freeform 16"/>
              <p:cNvSpPr/>
              <p:nvPr/>
            </p:nvSpPr>
            <p:spPr bwMode="auto">
              <a:xfrm>
                <a:off x="5064467" y="5462221"/>
                <a:ext cx="220223" cy="421835"/>
              </a:xfrm>
              <a:custGeom>
                <a:avLst/>
                <a:gdLst>
                  <a:gd name="T0" fmla="*/ 0 w 213"/>
                  <a:gd name="T1" fmla="*/ 0 h 408"/>
                  <a:gd name="T2" fmla="*/ 0 w 213"/>
                  <a:gd name="T3" fmla="*/ 408 h 408"/>
                  <a:gd name="T4" fmla="*/ 213 w 213"/>
                  <a:gd name="T5" fmla="*/ 297 h 408"/>
                  <a:gd name="T6" fmla="*/ 213 w 213"/>
                  <a:gd name="T7" fmla="*/ 0 h 408"/>
                  <a:gd name="T8" fmla="*/ 0 w 213"/>
                  <a:gd name="T9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408">
                    <a:moveTo>
                      <a:pt x="0" y="0"/>
                    </a:moveTo>
                    <a:lnTo>
                      <a:pt x="0" y="408"/>
                    </a:lnTo>
                    <a:lnTo>
                      <a:pt x="213" y="297"/>
                    </a:lnTo>
                    <a:lnTo>
                      <a:pt x="2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3" name="Freeform 17"/>
              <p:cNvSpPr/>
              <p:nvPr/>
            </p:nvSpPr>
            <p:spPr bwMode="auto">
              <a:xfrm>
                <a:off x="5284690" y="5462221"/>
                <a:ext cx="217121" cy="421835"/>
              </a:xfrm>
              <a:custGeom>
                <a:avLst/>
                <a:gdLst>
                  <a:gd name="T0" fmla="*/ 210 w 210"/>
                  <a:gd name="T1" fmla="*/ 0 h 408"/>
                  <a:gd name="T2" fmla="*/ 210 w 210"/>
                  <a:gd name="T3" fmla="*/ 408 h 408"/>
                  <a:gd name="T4" fmla="*/ 0 w 210"/>
                  <a:gd name="T5" fmla="*/ 297 h 408"/>
                  <a:gd name="T6" fmla="*/ 0 w 210"/>
                  <a:gd name="T7" fmla="*/ 0 h 408"/>
                  <a:gd name="T8" fmla="*/ 210 w 210"/>
                  <a:gd name="T9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408">
                    <a:moveTo>
                      <a:pt x="210" y="0"/>
                    </a:moveTo>
                    <a:lnTo>
                      <a:pt x="210" y="408"/>
                    </a:lnTo>
                    <a:lnTo>
                      <a:pt x="0" y="297"/>
                    </a:lnTo>
                    <a:lnTo>
                      <a:pt x="0" y="0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1" name="Freeform 12" descr="e7d195523061f1c0bbd9d495056f6756baae99e8e5eccdb0B69E8BECE2F25FA34DA9A3791886F1952D5C6B90E974387B5DDCCBCEBC70127B5F7576CBB260879D9064EC41CFD6AF7F7958B54E7616B7D1ACFF694983D84E030DBF4EA9E8F5BD48315D28D7DDA49F0D695F1326D9015521AC2D1D129E1D62947BEF67A1F0EB219A2D60C167ED65A3C13921A8077BF52B505ADE22E5CA6F1437"/>
            <p:cNvSpPr/>
            <p:nvPr/>
          </p:nvSpPr>
          <p:spPr bwMode="auto">
            <a:xfrm>
              <a:off x="2364299" y="888954"/>
              <a:ext cx="1643155" cy="24878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24" name="Elbow Connector 42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CxnSpPr/>
          <p:nvPr/>
        </p:nvCxnSpPr>
        <p:spPr>
          <a:xfrm rot="10800000">
            <a:off x="3508880" y="2458693"/>
            <a:ext cx="2067673" cy="357367"/>
          </a:xfrm>
          <a:prstGeom prst="bentConnector3">
            <a:avLst>
              <a:gd name="adj1" fmla="val 171"/>
            </a:avLst>
          </a:prstGeom>
          <a:noFill/>
          <a:ln w="12700" cap="flat" cmpd="sng" algn="ctr">
            <a:solidFill>
              <a:srgbClr val="07233A"/>
            </a:solidFill>
            <a:prstDash val="sysDot"/>
            <a:miter lim="800000"/>
            <a:headEnd type="oval"/>
            <a:tailEnd type="triangle"/>
          </a:ln>
          <a:effectLst/>
        </p:spPr>
      </p:cxnSp>
      <p:cxnSp>
        <p:nvCxnSpPr>
          <p:cNvPr id="125" name="Elbow Connector 45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CxnSpPr/>
          <p:nvPr/>
        </p:nvCxnSpPr>
        <p:spPr>
          <a:xfrm rot="5400000">
            <a:off x="4273115" y="3888663"/>
            <a:ext cx="615058" cy="2143533"/>
          </a:xfrm>
          <a:prstGeom prst="bentConnector2">
            <a:avLst/>
          </a:prstGeom>
          <a:noFill/>
          <a:ln w="12700" cap="flat" cmpd="sng" algn="ctr">
            <a:solidFill>
              <a:srgbClr val="07233A"/>
            </a:solidFill>
            <a:prstDash val="sysDot"/>
            <a:miter lim="800000"/>
            <a:headEnd type="oval"/>
            <a:tailEnd type="triangle"/>
          </a:ln>
          <a:effectLst/>
        </p:spPr>
      </p:cxnSp>
      <p:cxnSp>
        <p:nvCxnSpPr>
          <p:cNvPr id="126" name="Elbow Connector 48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CxnSpPr/>
          <p:nvPr/>
        </p:nvCxnSpPr>
        <p:spPr>
          <a:xfrm flipV="1">
            <a:off x="6997707" y="2653048"/>
            <a:ext cx="2094778" cy="640831"/>
          </a:xfrm>
          <a:prstGeom prst="bentConnector3">
            <a:avLst>
              <a:gd name="adj1" fmla="val 200"/>
            </a:avLst>
          </a:prstGeom>
          <a:noFill/>
          <a:ln w="12700" cap="flat" cmpd="sng" algn="ctr">
            <a:solidFill>
              <a:srgbClr val="07233A"/>
            </a:solidFill>
            <a:prstDash val="sysDot"/>
            <a:miter lim="800000"/>
            <a:headEnd type="oval"/>
            <a:tailEnd type="triangle"/>
          </a:ln>
          <a:effectLst/>
        </p:spPr>
      </p:cxnSp>
      <p:grpSp>
        <p:nvGrpSpPr>
          <p:cNvPr id="128" name="组合 127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GrpSpPr/>
          <p:nvPr/>
        </p:nvGrpSpPr>
        <p:grpSpPr>
          <a:xfrm>
            <a:off x="331824" y="1935979"/>
            <a:ext cx="3118552" cy="948690"/>
            <a:chOff x="5370581" y="2578722"/>
            <a:chExt cx="3118552" cy="948690"/>
          </a:xfrm>
        </p:grpSpPr>
        <p:sp>
          <p:nvSpPr>
            <p:cNvPr id="129" name="文本框 128"/>
            <p:cNvSpPr txBox="1"/>
            <p:nvPr/>
          </p:nvSpPr>
          <p:spPr>
            <a:xfrm>
              <a:off x="5370581" y="2949562"/>
              <a:ext cx="3118485" cy="577850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主要负责前端部分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饿了么前端界面、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VUE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前端代码编写以及新功能前端的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开发</a:t>
              </a:r>
              <a:endParaRPr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7494723" y="2578722"/>
              <a:ext cx="994410" cy="419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13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周圣喻</a:t>
              </a:r>
              <a:endParaRPr lang="zh-CN" altLang="en-US" sz="213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130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GrpSpPr/>
          <p:nvPr/>
        </p:nvGrpSpPr>
        <p:grpSpPr>
          <a:xfrm>
            <a:off x="423045" y="4739621"/>
            <a:ext cx="3029017" cy="948690"/>
            <a:chOff x="5460116" y="2578722"/>
            <a:chExt cx="3029017" cy="948690"/>
          </a:xfrm>
        </p:grpSpPr>
        <p:sp>
          <p:nvSpPr>
            <p:cNvPr id="132" name="文本框 131"/>
            <p:cNvSpPr txBox="1"/>
            <p:nvPr/>
          </p:nvSpPr>
          <p:spPr>
            <a:xfrm>
              <a:off x="5460116" y="2949562"/>
              <a:ext cx="3028950" cy="577850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主要负责后端部分和数据库连接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JDBC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Servlet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Springboot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项目的编写以及数据库连接管理</a:t>
              </a:r>
              <a:endParaRPr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7494723" y="2578722"/>
              <a:ext cx="994410" cy="419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13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郑志嘉</a:t>
              </a:r>
              <a:endParaRPr lang="zh-CN" altLang="en-US" sz="213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 descr="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"/>
          <p:cNvGrpSpPr/>
          <p:nvPr/>
        </p:nvGrpSpPr>
        <p:grpSpPr>
          <a:xfrm>
            <a:off x="9014419" y="1935979"/>
            <a:ext cx="3013075" cy="948690"/>
            <a:chOff x="6022726" y="2578722"/>
            <a:chExt cx="3013075" cy="948690"/>
          </a:xfrm>
        </p:grpSpPr>
        <p:sp>
          <p:nvSpPr>
            <p:cNvPr id="135" name="文本框 134"/>
            <p:cNvSpPr txBox="1"/>
            <p:nvPr/>
          </p:nvSpPr>
          <p:spPr>
            <a:xfrm>
              <a:off x="6022726" y="2949562"/>
              <a:ext cx="3013075" cy="577850"/>
            </a:xfrm>
            <a:prstGeom prst="rect">
              <a:avLst/>
            </a:prstGeom>
          </p:spPr>
          <p:txBody>
            <a:bodyPr vert="horz" lIns="121807" tIns="60904" rIns="121807" bIns="60904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主要负责后端部分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和项目测试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JDBC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Servlet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Springboot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项目的编写、前后端连接测试以及新功能后端的</a:t>
              </a:r>
              <a:r>
                <a:rPr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开发</a:t>
              </a:r>
              <a:endParaRPr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6022726" y="2578722"/>
              <a:ext cx="994410" cy="419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梁益铭</a:t>
              </a:r>
              <a:endParaRPr lang="zh-CN" altLang="en-US" sz="213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github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远程仓库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管理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03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矩形 10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4" name="矩形 10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5" name="矩形 10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6" name="矩形 10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8" name="矩形 10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3099823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971550" y="1353185"/>
            <a:ext cx="2288540" cy="424497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defTabSz="121856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小组使用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实现项目的合作编写，每个人完成自己的部分后，首先将远程仓库的代码拉取到本地仓库，解决冲突后再将修改后的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代码推送到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上，完成一整个阶段后再统一做集成测试。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1410" y="909320"/>
            <a:ext cx="7950835" cy="5132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项目开发流程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03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矩形 10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4" name="矩形 10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5" name="矩形 10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6" name="矩形 10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8" name="矩形 10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3099823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1255395" y="765175"/>
            <a:ext cx="10521315" cy="44958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defTabSz="121856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上的统计数据：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395" y="1791970"/>
            <a:ext cx="4830445" cy="4792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627630"/>
            <a:ext cx="5287645" cy="307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项目开发流程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03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矩形 10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4" name="矩形 10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5" name="矩形 10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6" name="矩形 10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8" name="矩形 10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3099823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1255395" y="764540"/>
            <a:ext cx="10521315" cy="80899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defTabSz="1218565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仓库管理项目，创建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分支进行对课程项目的管理，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advance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分支进行对新功能的开发，组员们全部的提交记录近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百次，下面是部分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上的提交记录。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0" y="1573530"/>
            <a:ext cx="4474210" cy="2315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4053205"/>
            <a:ext cx="4116705" cy="213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1701800"/>
            <a:ext cx="4317365" cy="223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05" y="4243705"/>
            <a:ext cx="4375785" cy="194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开发过程中的问题</a:t>
            </a:r>
            <a:endParaRPr lang="en-US" altLang="zh-CN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03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矩形 10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4" name="矩形 10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5" name="矩形 10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6" name="矩形 10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8" name="矩形 10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2" y="3099823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3980" y="964565"/>
            <a:ext cx="1040892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问题：项目一中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依赖库路径错误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解决方法：通过错误提示发现此版本依赖库中路径多一个</a:t>
            </a:r>
            <a:r>
              <a:rPr lang="en-US" altLang="zh-CN">
                <a:sym typeface="+mn-ea"/>
              </a:rPr>
              <a:t>.cj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问题：</a:t>
            </a:r>
            <a:r>
              <a:rPr lang="zh-CN" altLang="en-US"/>
              <a:t>项目二前端中课件代码生成的网页显示有误。</a:t>
            </a:r>
            <a:endParaRPr lang="zh-CN" altLang="en-US"/>
          </a:p>
          <a:p>
            <a:pPr algn="l"/>
            <a:r>
              <a:rPr lang="zh-CN" altLang="en-US"/>
              <a:t>解决方法：通过</a:t>
            </a:r>
            <a:r>
              <a:rPr lang="en-US" altLang="zh-CN"/>
              <a:t>CSS</a:t>
            </a:r>
            <a:r>
              <a:rPr lang="zh-CN" altLang="en-US"/>
              <a:t>中的</a:t>
            </a:r>
            <a:r>
              <a:rPr lang="en-US" altLang="zh-CN"/>
              <a:t>margin</a:t>
            </a:r>
            <a:r>
              <a:rPr lang="zh-CN" altLang="en-US"/>
              <a:t>属性指定外边距，从而使页面显示达到预想的效果。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问题：</a:t>
            </a:r>
            <a:r>
              <a:rPr lang="en-US" altLang="zh-CN"/>
              <a:t>VUE</a:t>
            </a:r>
            <a:r>
              <a:rPr lang="zh-CN" altLang="en-US"/>
              <a:t>框架搭建出错，版本号不对应，导致按照课件编写的</a:t>
            </a:r>
            <a:r>
              <a:rPr lang="zh-CN" altLang="en-US"/>
              <a:t>网页无法正常显示</a:t>
            </a:r>
            <a:r>
              <a:rPr lang="zh-CN" altLang="en-US"/>
              <a:t>页面。</a:t>
            </a:r>
            <a:endParaRPr lang="zh-CN" altLang="en-US"/>
          </a:p>
          <a:p>
            <a:pPr algn="l"/>
            <a:r>
              <a:rPr lang="zh-CN" altLang="en-US"/>
              <a:t>解决方法：卸载</a:t>
            </a:r>
            <a:r>
              <a:rPr lang="en-US" altLang="zh-CN"/>
              <a:t>VUE</a:t>
            </a:r>
            <a:r>
              <a:rPr lang="zh-CN" altLang="en-US"/>
              <a:t>，重新按照视频安装对应的</a:t>
            </a:r>
            <a:r>
              <a:rPr lang="zh-CN" altLang="en-US"/>
              <a:t>版本。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问题：router路由重定向出错，点击</a:t>
            </a:r>
            <a:r>
              <a:rPr lang="en-US" altLang="zh-CN"/>
              <a:t>“</a:t>
            </a:r>
            <a:r>
              <a:rPr lang="zh-CN" altLang="en-US"/>
              <a:t>去注册</a:t>
            </a:r>
            <a:r>
              <a:rPr lang="en-US" altLang="zh-CN"/>
              <a:t>”</a:t>
            </a:r>
            <a:r>
              <a:rPr lang="zh-CN" altLang="en-US"/>
              <a:t>按钮跳转到登录</a:t>
            </a:r>
            <a:r>
              <a:rPr lang="zh-CN" altLang="en-US"/>
              <a:t>页面。</a:t>
            </a:r>
            <a:endParaRPr lang="zh-CN" altLang="en-US"/>
          </a:p>
          <a:p>
            <a:pPr algn="l"/>
            <a:r>
              <a:rPr lang="zh-CN" altLang="en-US"/>
              <a:t>解决方法：经检查，在</a:t>
            </a:r>
            <a:r>
              <a:rPr lang="en-US" altLang="zh-CN"/>
              <a:t>main.js</a:t>
            </a:r>
            <a:r>
              <a:rPr lang="zh-CN" altLang="en-US"/>
              <a:t>中判断是否登录的条件出错，筛选</a:t>
            </a:r>
            <a:r>
              <a:rPr lang="en-US" altLang="zh-CN"/>
              <a:t>“</a:t>
            </a:r>
            <a:r>
              <a:rPr lang="zh-CN" altLang="en-US"/>
              <a:t>注册</a:t>
            </a:r>
            <a:r>
              <a:rPr lang="en-US" altLang="zh-CN"/>
              <a:t>”</a:t>
            </a:r>
            <a:r>
              <a:rPr lang="zh-CN" altLang="en-US"/>
              <a:t>页面未成功。将筛选条件修改正确解决</a:t>
            </a:r>
            <a:r>
              <a:rPr lang="zh-CN" altLang="en-US"/>
              <a:t>问题。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问题：第四部分后端项目中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r>
              <a:rPr lang="zh-CN" altLang="en-US"/>
              <a:t>编写错误</a:t>
            </a:r>
            <a:endParaRPr lang="zh-CN" altLang="en-US"/>
          </a:p>
          <a:p>
            <a:pPr algn="l"/>
            <a:r>
              <a:rPr lang="zh-CN" altLang="en-US"/>
              <a:t>解决方法：通过</a:t>
            </a:r>
            <a:r>
              <a:rPr lang="en-US" altLang="zh-CN"/>
              <a:t>postman</a:t>
            </a:r>
            <a:r>
              <a:rPr lang="zh-CN" altLang="en-US"/>
              <a:t>测试发现接口出现错误，通过后端报错解决问题。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问题：添加会员功能之后，在下订单部分下方价格部分小数点位数显示出现</a:t>
            </a:r>
            <a:r>
              <a:rPr lang="zh-CN" altLang="en-US"/>
              <a:t>问题。</a:t>
            </a:r>
            <a:endParaRPr lang="zh-CN" altLang="en-US"/>
          </a:p>
          <a:p>
            <a:pPr algn="l"/>
            <a:r>
              <a:rPr lang="zh-CN" altLang="en-US"/>
              <a:t>解决方法：通过Number(value).toFixed(2)方法限制显示</a:t>
            </a:r>
            <a:r>
              <a:rPr lang="zh-CN" altLang="en-US"/>
              <a:t>的小数点</a:t>
            </a:r>
            <a:r>
              <a:rPr lang="zh-CN" altLang="en-US"/>
              <a:t>位数。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395413"/>
            <a:ext cx="12192000" cy="4392612"/>
            <a:chOff x="0" y="1395413"/>
            <a:chExt cx="12192000" cy="4392612"/>
          </a:xfrm>
        </p:grpSpPr>
        <p:sp>
          <p:nvSpPr>
            <p:cNvPr id="8" name="Freeform 5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3308645" y="1395413"/>
              <a:ext cx="8883355" cy="1881187"/>
            </a:xfrm>
            <a:custGeom>
              <a:avLst/>
              <a:gdLst>
                <a:gd name="T0" fmla="*/ 11567 w 11567"/>
                <a:gd name="T1" fmla="*/ 2441 h 2441"/>
                <a:gd name="T2" fmla="*/ 0 w 11567"/>
                <a:gd name="T3" fmla="*/ 2441 h 2441"/>
                <a:gd name="T4" fmla="*/ 1542 w 11567"/>
                <a:gd name="T5" fmla="*/ 0 h 2441"/>
                <a:gd name="T6" fmla="*/ 11567 w 11567"/>
                <a:gd name="T7" fmla="*/ 0 h 2441"/>
                <a:gd name="T8" fmla="*/ 11567 w 11567"/>
                <a:gd name="T9" fmla="*/ 2441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7" h="2441">
                  <a:moveTo>
                    <a:pt x="11567" y="2441"/>
                  </a:moveTo>
                  <a:lnTo>
                    <a:pt x="0" y="2441"/>
                  </a:lnTo>
                  <a:lnTo>
                    <a:pt x="1542" y="0"/>
                  </a:lnTo>
                  <a:lnTo>
                    <a:pt x="11567" y="0"/>
                  </a:lnTo>
                  <a:lnTo>
                    <a:pt x="11567" y="2441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Freeform 6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4075113"/>
              <a:ext cx="5693725" cy="1712912"/>
            </a:xfrm>
            <a:custGeom>
              <a:avLst/>
              <a:gdLst>
                <a:gd name="T0" fmla="*/ 0 w 7413"/>
                <a:gd name="T1" fmla="*/ 0 h 2222"/>
                <a:gd name="T2" fmla="*/ 7413 w 7413"/>
                <a:gd name="T3" fmla="*/ 0 h 2222"/>
                <a:gd name="T4" fmla="*/ 6010 w 7413"/>
                <a:gd name="T5" fmla="*/ 2222 h 2222"/>
                <a:gd name="T6" fmla="*/ 0 w 7413"/>
                <a:gd name="T7" fmla="*/ 2222 h 2222"/>
                <a:gd name="T8" fmla="*/ 0 w 7413"/>
                <a:gd name="T9" fmla="*/ 0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3" h="2222">
                  <a:moveTo>
                    <a:pt x="0" y="0"/>
                  </a:moveTo>
                  <a:lnTo>
                    <a:pt x="7413" y="0"/>
                  </a:lnTo>
                  <a:lnTo>
                    <a:pt x="6010" y="2222"/>
                  </a:lnTo>
                  <a:lnTo>
                    <a:pt x="0" y="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7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2052639"/>
              <a:ext cx="10728896" cy="2981325"/>
            </a:xfrm>
            <a:custGeom>
              <a:avLst/>
              <a:gdLst>
                <a:gd name="T0" fmla="*/ 0 w 13970"/>
                <a:gd name="T1" fmla="*/ 0 h 3869"/>
                <a:gd name="T2" fmla="*/ 13970 w 13970"/>
                <a:gd name="T3" fmla="*/ 0 h 3869"/>
                <a:gd name="T4" fmla="*/ 11527 w 13970"/>
                <a:gd name="T5" fmla="*/ 3869 h 3869"/>
                <a:gd name="T6" fmla="*/ 0 w 13970"/>
                <a:gd name="T7" fmla="*/ 3869 h 3869"/>
                <a:gd name="T8" fmla="*/ 0 w 13970"/>
                <a:gd name="T9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70" h="3869">
                  <a:moveTo>
                    <a:pt x="0" y="0"/>
                  </a:moveTo>
                  <a:lnTo>
                    <a:pt x="13970" y="0"/>
                  </a:lnTo>
                  <a:lnTo>
                    <a:pt x="11527" y="3869"/>
                  </a:lnTo>
                  <a:lnTo>
                    <a:pt x="0" y="3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e7d195523061f1c0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e7d195523061f1c060910eeaeeff1464599dc3392e14be42F6605DBF3376AA578EAD49A2F34CDE9F8BA873D9FC4305B94F8C98BE913D0BB55B77B4982D855D57316D9666CF50C0C1F882EEA92AB650391898752DC0F28C027E30AABBE39009D367F52CF2EB08CFD5B7F9FB4301E8C18380EF535FE4A4CCCE7A68EA8B854FFF693052B82C6FF16E3D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 txBox="1"/>
          <p:nvPr/>
        </p:nvSpPr>
        <p:spPr>
          <a:xfrm>
            <a:off x="1106396" y="1908176"/>
            <a:ext cx="147829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4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1" y="3598452"/>
            <a:ext cx="44103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One needs 3 things to be truly happy living in the </a:t>
            </a:r>
            <a:r>
              <a:rPr kumimoji="0" lang="en-US" altLang="zh-CN" sz="133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worl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 needs 3 things to be truly happy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2" y="2668383"/>
            <a:ext cx="247690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40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测试方法</a:t>
            </a:r>
            <a:endParaRPr lang="zh-CN" altLang="en-US" sz="4400" dirty="0">
              <a:solidFill>
                <a:prstClr val="white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16" name="矩形 15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/>
          <p:nvPr/>
        </p:nvSpPr>
        <p:spPr>
          <a:xfrm>
            <a:off x="2956407" y="3466746"/>
            <a:ext cx="566069" cy="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reeform 8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/>
          <p:nvPr/>
        </p:nvSpPr>
        <p:spPr bwMode="auto">
          <a:xfrm>
            <a:off x="11227177" y="1908176"/>
            <a:ext cx="556995" cy="900113"/>
          </a:xfrm>
          <a:custGeom>
            <a:avLst/>
            <a:gdLst>
              <a:gd name="T0" fmla="*/ 584 w 725"/>
              <a:gd name="T1" fmla="*/ 443 h 1169"/>
              <a:gd name="T2" fmla="*/ 725 w 725"/>
              <a:gd name="T3" fmla="*/ 585 h 1169"/>
              <a:gd name="T4" fmla="*/ 584 w 725"/>
              <a:gd name="T5" fmla="*/ 726 h 1169"/>
              <a:gd name="T6" fmla="*/ 141 w 725"/>
              <a:gd name="T7" fmla="*/ 1169 h 1169"/>
              <a:gd name="T8" fmla="*/ 0 w 725"/>
              <a:gd name="T9" fmla="*/ 1028 h 1169"/>
              <a:gd name="T10" fmla="*/ 443 w 725"/>
              <a:gd name="T11" fmla="*/ 585 h 1169"/>
              <a:gd name="T12" fmla="*/ 0 w 725"/>
              <a:gd name="T13" fmla="*/ 141 h 1169"/>
              <a:gd name="T14" fmla="*/ 141 w 725"/>
              <a:gd name="T15" fmla="*/ 0 h 1169"/>
              <a:gd name="T16" fmla="*/ 584 w 725"/>
              <a:gd name="T17" fmla="*/ 443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16" tIns="45708" rIns="91416" bIns="4570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接口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测试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62" name="矩形 6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矩形 6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8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0" name="矩形 1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1" name="矩形 20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2" name="矩形 2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4" name="矩形 2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1" y="4116725"/>
            <a:ext cx="45719" cy="6583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27075" y="633095"/>
            <a:ext cx="6828155" cy="1515111"/>
            <a:chOff x="1835437" y="2075371"/>
            <a:chExt cx="6296114" cy="1175989"/>
          </a:xfrm>
        </p:grpSpPr>
        <p:sp>
          <p:nvSpPr>
            <p:cNvPr id="36" name="矩形 35"/>
            <p:cNvSpPr/>
            <p:nvPr/>
          </p:nvSpPr>
          <p:spPr>
            <a:xfrm>
              <a:off x="1835437" y="2320821"/>
              <a:ext cx="6296114" cy="930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dirty="0">
                  <a:solidFill>
                    <a:srgbClr val="443C3A"/>
                  </a:solidFill>
                  <a:latin typeface="Calibri Light" panose="020F0302020204030204"/>
                  <a:ea typeface="微软雅黑 Light" panose="020B0502040204020203" charset="-122"/>
                  <a:cs typeface="+mn-cs"/>
                </a:rPr>
                <a:t>本项目选择Postman作为测试工具，模拟前端的请求来进行后端接口的测试。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  <a:p>
              <a:pPr marL="0" marR="0" lvl="0" indent="0" algn="just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dirty="0">
                  <a:solidFill>
                    <a:srgbClr val="443C3A"/>
                  </a:solidFill>
                  <a:latin typeface="Calibri Light" panose="020F0302020204030204"/>
                  <a:ea typeface="微软雅黑 Light" panose="020B0502040204020203" charset="-122"/>
                  <a:cs typeface="+mn-cs"/>
                </a:rPr>
                <a:t>下面的例子为对于新开发的评论功能中，由商家编号列出所有对于此商家评价信息接口的测试。</a:t>
              </a:r>
              <a:r>
                <a:rPr kumimoji="0" lang="zh-CN" altLang="en-US" sz="1600" b="0" i="0" u="none" strike="noStrike" kern="1200" cap="none" spc="0" normalizeH="0" baseline="0" dirty="0">
                  <a:solidFill>
                    <a:srgbClr val="443C3A"/>
                  </a:solidFill>
                  <a:latin typeface="Calibri Light" panose="020F0302020204030204"/>
                  <a:ea typeface="微软雅黑 Light" panose="020B0502040204020203" charset="-122"/>
                  <a:cs typeface="+mn-cs"/>
                </a:rPr>
                <a:t>。</a:t>
              </a:r>
              <a:endParaRPr kumimoji="0" lang="zh-CN" altLang="en-US" sz="1600" b="0" i="0" u="none" strike="noStrike" kern="1200" cap="none" spc="0" normalizeH="0" baseline="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950272" y="2075371"/>
              <a:ext cx="2241974" cy="3693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  <a:r>
                <a:rPr lang="zh-CN" altLang="en-US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接口测试</a:t>
              </a:r>
              <a:endParaRPr lang="zh-CN" alt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056880" y="2818765"/>
            <a:ext cx="321246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选择Post方法，请求时的参数采用x-www-form-urlencoded选项，对应信息头-application/x-www-from-urlencoded，会将表单内的数据转换为键值对。可以看到Http状态码为200OK，说明成功响应，最终后端响应的结果是一个包含所需信息的json对象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2278380"/>
            <a:ext cx="6945630" cy="437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0"/>
          <p:cNvSpPr txBox="1"/>
          <p:nvPr/>
        </p:nvSpPr>
        <p:spPr>
          <a:xfrm>
            <a:off x="2805366" y="2308383"/>
            <a:ext cx="688217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敬请批评指正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72" y="535252"/>
            <a:ext cx="1528713" cy="1531265"/>
          </a:xfrm>
          <a:prstGeom prst="rect">
            <a:avLst/>
          </a:prstGeom>
        </p:spPr>
      </p:pic>
      <p:sp>
        <p:nvSpPr>
          <p:cNvPr id="3" name="student-graduation-cap-shape_52041"/>
          <p:cNvSpPr>
            <a:spLocks noChangeAspect="1"/>
          </p:cNvSpPr>
          <p:nvPr/>
        </p:nvSpPr>
        <p:spPr bwMode="auto">
          <a:xfrm>
            <a:off x="4740068" y="4458125"/>
            <a:ext cx="332015" cy="350126"/>
          </a:xfrm>
          <a:custGeom>
            <a:avLst/>
            <a:gdLst>
              <a:gd name="connsiteX0" fmla="*/ 329990 w 574402"/>
              <a:gd name="connsiteY0" fmla="*/ 329823 h 605734"/>
              <a:gd name="connsiteX1" fmla="*/ 574402 w 574402"/>
              <a:gd name="connsiteY1" fmla="*/ 573910 h 605734"/>
              <a:gd name="connsiteX2" fmla="*/ 542536 w 574402"/>
              <a:gd name="connsiteY2" fmla="*/ 605734 h 605734"/>
              <a:gd name="connsiteX3" fmla="*/ 117603 w 574402"/>
              <a:gd name="connsiteY3" fmla="*/ 605734 h 605734"/>
              <a:gd name="connsiteX4" fmla="*/ 85737 w 574402"/>
              <a:gd name="connsiteY4" fmla="*/ 573910 h 605734"/>
              <a:gd name="connsiteX5" fmla="*/ 101192 w 574402"/>
              <a:gd name="connsiteY5" fmla="*/ 488782 h 605734"/>
              <a:gd name="connsiteX6" fmla="*/ 276614 w 574402"/>
              <a:gd name="connsiteY6" fmla="*/ 335710 h 605734"/>
              <a:gd name="connsiteX7" fmla="*/ 329990 w 574402"/>
              <a:gd name="connsiteY7" fmla="*/ 329823 h 605734"/>
              <a:gd name="connsiteX8" fmla="*/ 164945 w 574402"/>
              <a:gd name="connsiteY8" fmla="*/ 292282 h 605734"/>
              <a:gd name="connsiteX9" fmla="*/ 198571 w 574402"/>
              <a:gd name="connsiteY9" fmla="*/ 295781 h 605734"/>
              <a:gd name="connsiteX10" fmla="*/ 34104 w 574402"/>
              <a:gd name="connsiteY10" fmla="*/ 488736 h 605734"/>
              <a:gd name="connsiteX11" fmla="*/ 31873 w 574402"/>
              <a:gd name="connsiteY11" fmla="*/ 488736 h 605734"/>
              <a:gd name="connsiteX12" fmla="*/ 0 w 574402"/>
              <a:gd name="connsiteY12" fmla="*/ 456922 h 605734"/>
              <a:gd name="connsiteX13" fmla="*/ 164945 w 574402"/>
              <a:gd name="connsiteY13" fmla="*/ 292282 h 605734"/>
              <a:gd name="connsiteX14" fmla="*/ 157572 w 574402"/>
              <a:gd name="connsiteY14" fmla="*/ 38035 h 605734"/>
              <a:gd name="connsiteX15" fmla="*/ 133033 w 574402"/>
              <a:gd name="connsiteY15" fmla="*/ 133157 h 605734"/>
              <a:gd name="connsiteX16" fmla="*/ 157572 w 574402"/>
              <a:gd name="connsiteY16" fmla="*/ 228280 h 605734"/>
              <a:gd name="connsiteX17" fmla="*/ 69295 w 574402"/>
              <a:gd name="connsiteY17" fmla="*/ 133157 h 605734"/>
              <a:gd name="connsiteX18" fmla="*/ 157572 w 574402"/>
              <a:gd name="connsiteY18" fmla="*/ 38035 h 605734"/>
              <a:gd name="connsiteX19" fmla="*/ 329990 w 574402"/>
              <a:gd name="connsiteY19" fmla="*/ 0 h 605734"/>
              <a:gd name="connsiteX20" fmla="*/ 463332 w 574402"/>
              <a:gd name="connsiteY20" fmla="*/ 133166 h 605734"/>
              <a:gd name="connsiteX21" fmla="*/ 329990 w 574402"/>
              <a:gd name="connsiteY21" fmla="*/ 266173 h 605734"/>
              <a:gd name="connsiteX22" fmla="*/ 221341 w 574402"/>
              <a:gd name="connsiteY22" fmla="*/ 210011 h 605734"/>
              <a:gd name="connsiteX23" fmla="*/ 196807 w 574402"/>
              <a:gd name="connsiteY23" fmla="*/ 133166 h 605734"/>
              <a:gd name="connsiteX24" fmla="*/ 221341 w 574402"/>
              <a:gd name="connsiteY24" fmla="*/ 56162 h 605734"/>
              <a:gd name="connsiteX25" fmla="*/ 329990 w 574402"/>
              <a:gd name="connsiteY25" fmla="*/ 0 h 60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4402" h="605734">
                <a:moveTo>
                  <a:pt x="329990" y="329823"/>
                </a:moveTo>
                <a:cubicBezTo>
                  <a:pt x="464783" y="329823"/>
                  <a:pt x="574402" y="439296"/>
                  <a:pt x="574402" y="573910"/>
                </a:cubicBezTo>
                <a:cubicBezTo>
                  <a:pt x="574402" y="591413"/>
                  <a:pt x="560062" y="605734"/>
                  <a:pt x="542536" y="605734"/>
                </a:cubicBezTo>
                <a:lnTo>
                  <a:pt x="117603" y="605734"/>
                </a:lnTo>
                <a:cubicBezTo>
                  <a:pt x="100077" y="605734"/>
                  <a:pt x="85737" y="591413"/>
                  <a:pt x="85737" y="573910"/>
                </a:cubicBezTo>
                <a:cubicBezTo>
                  <a:pt x="85737" y="543996"/>
                  <a:pt x="91154" y="515196"/>
                  <a:pt x="101192" y="488782"/>
                </a:cubicBezTo>
                <a:cubicBezTo>
                  <a:pt x="129712" y="412246"/>
                  <a:pt x="195675" y="353850"/>
                  <a:pt x="276614" y="335710"/>
                </a:cubicBezTo>
                <a:cubicBezTo>
                  <a:pt x="293822" y="331892"/>
                  <a:pt x="311667" y="329823"/>
                  <a:pt x="329990" y="329823"/>
                </a:cubicBezTo>
                <a:close/>
                <a:moveTo>
                  <a:pt x="164945" y="292282"/>
                </a:moveTo>
                <a:cubicBezTo>
                  <a:pt x="176419" y="292282"/>
                  <a:pt x="187575" y="293395"/>
                  <a:pt x="198571" y="295781"/>
                </a:cubicBezTo>
                <a:cubicBezTo>
                  <a:pt x="119366" y="333164"/>
                  <a:pt x="58647" y="403314"/>
                  <a:pt x="34104" y="488736"/>
                </a:cubicBezTo>
                <a:lnTo>
                  <a:pt x="31873" y="488736"/>
                </a:lnTo>
                <a:cubicBezTo>
                  <a:pt x="14184" y="488736"/>
                  <a:pt x="0" y="474420"/>
                  <a:pt x="0" y="456922"/>
                </a:cubicBezTo>
                <a:cubicBezTo>
                  <a:pt x="0" y="366092"/>
                  <a:pt x="73946" y="292282"/>
                  <a:pt x="164945" y="292282"/>
                </a:cubicBezTo>
                <a:close/>
                <a:moveTo>
                  <a:pt x="157572" y="38035"/>
                </a:moveTo>
                <a:cubicBezTo>
                  <a:pt x="141956" y="66190"/>
                  <a:pt x="133033" y="98640"/>
                  <a:pt x="133033" y="133157"/>
                </a:cubicBezTo>
                <a:cubicBezTo>
                  <a:pt x="133033" y="167516"/>
                  <a:pt x="141956" y="199966"/>
                  <a:pt x="157572" y="228280"/>
                </a:cubicBezTo>
                <a:cubicBezTo>
                  <a:pt x="108335" y="224462"/>
                  <a:pt x="69295" y="183264"/>
                  <a:pt x="69295" y="133157"/>
                </a:cubicBezTo>
                <a:cubicBezTo>
                  <a:pt x="69295" y="82892"/>
                  <a:pt x="108335" y="41693"/>
                  <a:pt x="157572" y="38035"/>
                </a:cubicBezTo>
                <a:close/>
                <a:moveTo>
                  <a:pt x="329990" y="0"/>
                </a:moveTo>
                <a:cubicBezTo>
                  <a:pt x="403591" y="0"/>
                  <a:pt x="463332" y="59662"/>
                  <a:pt x="463332" y="133166"/>
                </a:cubicBezTo>
                <a:cubicBezTo>
                  <a:pt x="463332" y="206511"/>
                  <a:pt x="403591" y="266173"/>
                  <a:pt x="329990" y="266173"/>
                </a:cubicBezTo>
                <a:cubicBezTo>
                  <a:pt x="285224" y="266173"/>
                  <a:pt x="245556" y="244058"/>
                  <a:pt x="221341" y="210011"/>
                </a:cubicBezTo>
                <a:cubicBezTo>
                  <a:pt x="205888" y="188373"/>
                  <a:pt x="196807" y="161804"/>
                  <a:pt x="196807" y="133166"/>
                </a:cubicBezTo>
                <a:cubicBezTo>
                  <a:pt x="196807" y="104528"/>
                  <a:pt x="205888" y="77958"/>
                  <a:pt x="221341" y="56162"/>
                </a:cubicBezTo>
                <a:cubicBezTo>
                  <a:pt x="245556" y="22274"/>
                  <a:pt x="285224" y="0"/>
                  <a:pt x="329990" y="0"/>
                </a:cubicBezTo>
                <a:close/>
              </a:path>
            </a:pathLst>
          </a:custGeom>
          <a:solidFill>
            <a:srgbClr val="005D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3642" y="4458124"/>
            <a:ext cx="25481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周圣喻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梁益铭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郑志嘉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5" name="student-graduation-cap-shape_52041"/>
          <p:cNvSpPr>
            <a:spLocks noChangeAspect="1"/>
          </p:cNvSpPr>
          <p:nvPr/>
        </p:nvSpPr>
        <p:spPr bwMode="auto">
          <a:xfrm>
            <a:off x="4768141" y="5238131"/>
            <a:ext cx="276839" cy="350126"/>
          </a:xfrm>
          <a:custGeom>
            <a:avLst/>
            <a:gdLst>
              <a:gd name="connsiteX0" fmla="*/ 147390 w 478363"/>
              <a:gd name="connsiteY0" fmla="*/ 384975 h 604998"/>
              <a:gd name="connsiteX1" fmla="*/ 120362 w 478363"/>
              <a:gd name="connsiteY1" fmla="*/ 463235 h 604998"/>
              <a:gd name="connsiteX2" fmla="*/ 157397 w 478363"/>
              <a:gd name="connsiteY2" fmla="*/ 460340 h 604998"/>
              <a:gd name="connsiteX3" fmla="*/ 239173 w 478363"/>
              <a:gd name="connsiteY3" fmla="*/ 560851 h 604998"/>
              <a:gd name="connsiteX4" fmla="*/ 239188 w 478363"/>
              <a:gd name="connsiteY4" fmla="*/ 560895 h 604998"/>
              <a:gd name="connsiteX5" fmla="*/ 239194 w 478363"/>
              <a:gd name="connsiteY5" fmla="*/ 560877 h 604998"/>
              <a:gd name="connsiteX6" fmla="*/ 239228 w 478363"/>
              <a:gd name="connsiteY6" fmla="*/ 560919 h 604998"/>
              <a:gd name="connsiteX7" fmla="*/ 320966 w 478363"/>
              <a:gd name="connsiteY7" fmla="*/ 460433 h 604998"/>
              <a:gd name="connsiteX8" fmla="*/ 358001 w 478363"/>
              <a:gd name="connsiteY8" fmla="*/ 463328 h 604998"/>
              <a:gd name="connsiteX9" fmla="*/ 331441 w 478363"/>
              <a:gd name="connsiteY9" fmla="*/ 385162 h 604998"/>
              <a:gd name="connsiteX10" fmla="*/ 345843 w 478363"/>
              <a:gd name="connsiteY10" fmla="*/ 392726 h 604998"/>
              <a:gd name="connsiteX11" fmla="*/ 430012 w 478363"/>
              <a:gd name="connsiteY11" fmla="*/ 434191 h 604998"/>
              <a:gd name="connsiteX12" fmla="*/ 471910 w 478363"/>
              <a:gd name="connsiteY12" fmla="*/ 489570 h 604998"/>
              <a:gd name="connsiteX13" fmla="*/ 478363 w 478363"/>
              <a:gd name="connsiteY13" fmla="*/ 525338 h 604998"/>
              <a:gd name="connsiteX14" fmla="*/ 239228 w 478363"/>
              <a:gd name="connsiteY14" fmla="*/ 604998 h 604998"/>
              <a:gd name="connsiteX15" fmla="*/ 0 w 478363"/>
              <a:gd name="connsiteY15" fmla="*/ 525338 h 604998"/>
              <a:gd name="connsiteX16" fmla="*/ 6547 w 478363"/>
              <a:gd name="connsiteY16" fmla="*/ 489570 h 604998"/>
              <a:gd name="connsiteX17" fmla="*/ 48444 w 478363"/>
              <a:gd name="connsiteY17" fmla="*/ 434191 h 604998"/>
              <a:gd name="connsiteX18" fmla="*/ 130556 w 478363"/>
              <a:gd name="connsiteY18" fmla="*/ 393567 h 604998"/>
              <a:gd name="connsiteX19" fmla="*/ 229992 w 478363"/>
              <a:gd name="connsiteY19" fmla="*/ 14 h 604998"/>
              <a:gd name="connsiteX20" fmla="*/ 286137 w 478363"/>
              <a:gd name="connsiteY20" fmla="*/ 23255 h 604998"/>
              <a:gd name="connsiteX21" fmla="*/ 374985 w 478363"/>
              <a:gd name="connsiteY21" fmla="*/ 195621 h 604998"/>
              <a:gd name="connsiteX22" fmla="*/ 418100 w 478363"/>
              <a:gd name="connsiteY22" fmla="*/ 306081 h 604998"/>
              <a:gd name="connsiteX23" fmla="*/ 305777 w 478363"/>
              <a:gd name="connsiteY23" fmla="*/ 340535 h 604998"/>
              <a:gd name="connsiteX24" fmla="*/ 305777 w 478363"/>
              <a:gd name="connsiteY24" fmla="*/ 364625 h 604998"/>
              <a:gd name="connsiteX25" fmla="*/ 305871 w 478363"/>
              <a:gd name="connsiteY25" fmla="*/ 366306 h 604998"/>
              <a:gd name="connsiteX26" fmla="*/ 239194 w 478363"/>
              <a:gd name="connsiteY26" fmla="*/ 560877 h 604998"/>
              <a:gd name="connsiteX27" fmla="*/ 239173 w 478363"/>
              <a:gd name="connsiteY27" fmla="*/ 560851 h 604998"/>
              <a:gd name="connsiteX28" fmla="*/ 172318 w 478363"/>
              <a:gd name="connsiteY28" fmla="*/ 365933 h 604998"/>
              <a:gd name="connsiteX29" fmla="*/ 172318 w 478363"/>
              <a:gd name="connsiteY29" fmla="*/ 341282 h 604998"/>
              <a:gd name="connsiteX30" fmla="*/ 58499 w 478363"/>
              <a:gd name="connsiteY30" fmla="*/ 304493 h 604998"/>
              <a:gd name="connsiteX31" fmla="*/ 105635 w 478363"/>
              <a:gd name="connsiteY31" fmla="*/ 171251 h 604998"/>
              <a:gd name="connsiteX32" fmla="*/ 186440 w 478363"/>
              <a:gd name="connsiteY32" fmla="*/ 8315 h 604998"/>
              <a:gd name="connsiteX33" fmla="*/ 229992 w 478363"/>
              <a:gd name="connsiteY33" fmla="*/ 14 h 6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8363" h="604998">
                <a:moveTo>
                  <a:pt x="147390" y="384975"/>
                </a:moveTo>
                <a:lnTo>
                  <a:pt x="120362" y="463235"/>
                </a:lnTo>
                <a:lnTo>
                  <a:pt x="157397" y="460340"/>
                </a:lnTo>
                <a:lnTo>
                  <a:pt x="239173" y="560851"/>
                </a:lnTo>
                <a:lnTo>
                  <a:pt x="239188" y="560895"/>
                </a:lnTo>
                <a:lnTo>
                  <a:pt x="239194" y="560877"/>
                </a:lnTo>
                <a:lnTo>
                  <a:pt x="239228" y="560919"/>
                </a:lnTo>
                <a:lnTo>
                  <a:pt x="320966" y="460433"/>
                </a:lnTo>
                <a:lnTo>
                  <a:pt x="358001" y="463328"/>
                </a:lnTo>
                <a:lnTo>
                  <a:pt x="331441" y="385162"/>
                </a:lnTo>
                <a:cubicBezTo>
                  <a:pt x="336210" y="387777"/>
                  <a:pt x="340980" y="390392"/>
                  <a:pt x="345843" y="392726"/>
                </a:cubicBezTo>
                <a:lnTo>
                  <a:pt x="430012" y="434191"/>
                </a:lnTo>
                <a:cubicBezTo>
                  <a:pt x="451896" y="445024"/>
                  <a:pt x="467514" y="465569"/>
                  <a:pt x="471910" y="489570"/>
                </a:cubicBezTo>
                <a:lnTo>
                  <a:pt x="478363" y="525338"/>
                </a:lnTo>
                <a:cubicBezTo>
                  <a:pt x="416265" y="574647"/>
                  <a:pt x="332002" y="604998"/>
                  <a:pt x="239228" y="604998"/>
                </a:cubicBezTo>
                <a:cubicBezTo>
                  <a:pt x="146455" y="604998"/>
                  <a:pt x="62098" y="574647"/>
                  <a:pt x="0" y="525338"/>
                </a:cubicBezTo>
                <a:lnTo>
                  <a:pt x="6547" y="489570"/>
                </a:lnTo>
                <a:cubicBezTo>
                  <a:pt x="10849" y="465569"/>
                  <a:pt x="26467" y="445024"/>
                  <a:pt x="48444" y="434191"/>
                </a:cubicBezTo>
                <a:lnTo>
                  <a:pt x="130556" y="393567"/>
                </a:lnTo>
                <a:close/>
                <a:moveTo>
                  <a:pt x="229992" y="14"/>
                </a:moveTo>
                <a:cubicBezTo>
                  <a:pt x="267356" y="670"/>
                  <a:pt x="286137" y="23255"/>
                  <a:pt x="286137" y="23255"/>
                </a:cubicBezTo>
                <a:cubicBezTo>
                  <a:pt x="363108" y="16159"/>
                  <a:pt x="384431" y="100007"/>
                  <a:pt x="374985" y="195621"/>
                </a:cubicBezTo>
                <a:cubicBezTo>
                  <a:pt x="365446" y="291141"/>
                  <a:pt x="418100" y="306081"/>
                  <a:pt x="418100" y="306081"/>
                </a:cubicBezTo>
                <a:cubicBezTo>
                  <a:pt x="381906" y="342963"/>
                  <a:pt x="305777" y="340535"/>
                  <a:pt x="305777" y="340535"/>
                </a:cubicBezTo>
                <a:lnTo>
                  <a:pt x="305777" y="364625"/>
                </a:lnTo>
                <a:lnTo>
                  <a:pt x="305871" y="366306"/>
                </a:lnTo>
                <a:lnTo>
                  <a:pt x="239194" y="560877"/>
                </a:lnTo>
                <a:lnTo>
                  <a:pt x="239173" y="560851"/>
                </a:lnTo>
                <a:lnTo>
                  <a:pt x="172318" y="365933"/>
                </a:lnTo>
                <a:lnTo>
                  <a:pt x="172318" y="341282"/>
                </a:lnTo>
                <a:cubicBezTo>
                  <a:pt x="84405" y="342029"/>
                  <a:pt x="58499" y="304493"/>
                  <a:pt x="58499" y="304493"/>
                </a:cubicBezTo>
                <a:cubicBezTo>
                  <a:pt x="58499" y="304493"/>
                  <a:pt x="108722" y="303746"/>
                  <a:pt x="105635" y="171251"/>
                </a:cubicBezTo>
                <a:cubicBezTo>
                  <a:pt x="102455" y="38755"/>
                  <a:pt x="163620" y="16999"/>
                  <a:pt x="186440" y="8315"/>
                </a:cubicBezTo>
                <a:cubicBezTo>
                  <a:pt x="203017" y="2013"/>
                  <a:pt x="217537" y="-205"/>
                  <a:pt x="229992" y="14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6610"/>
            <a:endParaRPr lang="zh-CN" altLang="en-US" sz="1600" ker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3493" y="5250830"/>
            <a:ext cx="25481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指导老师：王立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75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75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ldLvl="0" animBg="1"/>
      <p:bldP spid="4" grpId="0"/>
      <p:bldP spid="5" grpId="0" bldLvl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395413"/>
            <a:ext cx="12192000" cy="4392612"/>
            <a:chOff x="0" y="1395413"/>
            <a:chExt cx="12192000" cy="4392612"/>
          </a:xfrm>
        </p:grpSpPr>
        <p:sp>
          <p:nvSpPr>
            <p:cNvPr id="8" name="Freeform 5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3308645" y="1395413"/>
              <a:ext cx="8883355" cy="1881187"/>
            </a:xfrm>
            <a:custGeom>
              <a:avLst/>
              <a:gdLst>
                <a:gd name="T0" fmla="*/ 11567 w 11567"/>
                <a:gd name="T1" fmla="*/ 2441 h 2441"/>
                <a:gd name="T2" fmla="*/ 0 w 11567"/>
                <a:gd name="T3" fmla="*/ 2441 h 2441"/>
                <a:gd name="T4" fmla="*/ 1542 w 11567"/>
                <a:gd name="T5" fmla="*/ 0 h 2441"/>
                <a:gd name="T6" fmla="*/ 11567 w 11567"/>
                <a:gd name="T7" fmla="*/ 0 h 2441"/>
                <a:gd name="T8" fmla="*/ 11567 w 11567"/>
                <a:gd name="T9" fmla="*/ 2441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7" h="2441">
                  <a:moveTo>
                    <a:pt x="11567" y="2441"/>
                  </a:moveTo>
                  <a:lnTo>
                    <a:pt x="0" y="2441"/>
                  </a:lnTo>
                  <a:lnTo>
                    <a:pt x="1542" y="0"/>
                  </a:lnTo>
                  <a:lnTo>
                    <a:pt x="11567" y="0"/>
                  </a:lnTo>
                  <a:lnTo>
                    <a:pt x="11567" y="2441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Freeform 6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4075113"/>
              <a:ext cx="5693725" cy="1712912"/>
            </a:xfrm>
            <a:custGeom>
              <a:avLst/>
              <a:gdLst>
                <a:gd name="T0" fmla="*/ 0 w 7413"/>
                <a:gd name="T1" fmla="*/ 0 h 2222"/>
                <a:gd name="T2" fmla="*/ 7413 w 7413"/>
                <a:gd name="T3" fmla="*/ 0 h 2222"/>
                <a:gd name="T4" fmla="*/ 6010 w 7413"/>
                <a:gd name="T5" fmla="*/ 2222 h 2222"/>
                <a:gd name="T6" fmla="*/ 0 w 7413"/>
                <a:gd name="T7" fmla="*/ 2222 h 2222"/>
                <a:gd name="T8" fmla="*/ 0 w 7413"/>
                <a:gd name="T9" fmla="*/ 0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3" h="2222">
                  <a:moveTo>
                    <a:pt x="0" y="0"/>
                  </a:moveTo>
                  <a:lnTo>
                    <a:pt x="7413" y="0"/>
                  </a:lnTo>
                  <a:lnTo>
                    <a:pt x="6010" y="2222"/>
                  </a:lnTo>
                  <a:lnTo>
                    <a:pt x="0" y="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67A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7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  <p:cNvSpPr/>
            <p:nvPr/>
          </p:nvSpPr>
          <p:spPr bwMode="auto">
            <a:xfrm>
              <a:off x="0" y="2052639"/>
              <a:ext cx="10728896" cy="2981325"/>
            </a:xfrm>
            <a:custGeom>
              <a:avLst/>
              <a:gdLst>
                <a:gd name="T0" fmla="*/ 0 w 13970"/>
                <a:gd name="T1" fmla="*/ 0 h 3869"/>
                <a:gd name="T2" fmla="*/ 13970 w 13970"/>
                <a:gd name="T3" fmla="*/ 0 h 3869"/>
                <a:gd name="T4" fmla="*/ 11527 w 13970"/>
                <a:gd name="T5" fmla="*/ 3869 h 3869"/>
                <a:gd name="T6" fmla="*/ 0 w 13970"/>
                <a:gd name="T7" fmla="*/ 3869 h 3869"/>
                <a:gd name="T8" fmla="*/ 0 w 13970"/>
                <a:gd name="T9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70" h="3869">
                  <a:moveTo>
                    <a:pt x="0" y="0"/>
                  </a:moveTo>
                  <a:lnTo>
                    <a:pt x="13970" y="0"/>
                  </a:lnTo>
                  <a:lnTo>
                    <a:pt x="11527" y="3869"/>
                  </a:lnTo>
                  <a:lnTo>
                    <a:pt x="0" y="3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</p:spPr>
          <p:txBody>
            <a:bodyPr lIns="91416" tIns="45708" rIns="91416" bIns="4570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e7d195523061f1c0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e7d195523061f1c060910eeaeeff1464599dc3392e14be42F6605DBF3376AA578EAD49A2F34CDE9F8BA873D9FC4305B94F8C98BE913D0BB55B77B4982D855D57316D9666CF50C0C1F882EEA92AB650391898752DC0F28C027E30AABBE39009D367F52CF2EB08CFD5B7F9FB4301E8C18380EF535FE4A4CCCE7A68EA8B854FFF693052B82C6FF16E3D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 txBox="1"/>
          <p:nvPr/>
        </p:nvSpPr>
        <p:spPr>
          <a:xfrm>
            <a:off x="1106396" y="1908176"/>
            <a:ext cx="147829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1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1" y="3598452"/>
            <a:ext cx="44103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One needs 3 things to be truly happy living in the </a:t>
            </a:r>
            <a:r>
              <a:rPr kumimoji="0" lang="en-US" altLang="zh-CN" sz="133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worl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charset="-122"/>
                <a:cs typeface="+mn-cs"/>
              </a:rPr>
              <a:t> needs 3 things to be truly happy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 txBox="1"/>
          <p:nvPr/>
        </p:nvSpPr>
        <p:spPr>
          <a:xfrm>
            <a:off x="2846862" y="2668383"/>
            <a:ext cx="247690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400" dirty="0">
                <a:solidFill>
                  <a:prstClr val="white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课程项目</a:t>
            </a:r>
            <a:endParaRPr lang="zh-CN" altLang="en-US" sz="4400" dirty="0">
              <a:solidFill>
                <a:prstClr val="white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16" name="矩形 15" descr="e7d195523061f1c060910eeaeeff1464599dc3392e14be42F6605DBF3376AA578EAD49A2F34CDE9F8BA873D9FC4305B94F8C98BE913D0BB55B77B4982D855D57316D9666CF50C0C1F882EEA92AB650396E1778977ABF941FB65177D6883232DFBC3F3168BD9BD0485E96A7ADBC6152F51AEFDD4DC1585EA5788F3B2196A7697FB05ACDF1C9823A42"/>
          <p:cNvSpPr/>
          <p:nvPr/>
        </p:nvSpPr>
        <p:spPr>
          <a:xfrm>
            <a:off x="2956407" y="3466746"/>
            <a:ext cx="566069" cy="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reeform 8" descr="e7d195523061f1c060910eeaeeff1464599dc3392e14be42F6605DBF3376AA578EAD49A2F34CDE9F8BA873D9FC4305B94F8C98BE913D0BB55B77B4982D855D57316D9666CF50C0C1F882EEA92AB650391898752DC0F28C027E30AABBE39009D367F52CF2EB08CFD5B7F9FB4301E8C18380EF535FE4A4CCCE7A68EA8B854FFF693052B82C6FF16E3D"/>
          <p:cNvSpPr/>
          <p:nvPr/>
        </p:nvSpPr>
        <p:spPr bwMode="auto">
          <a:xfrm>
            <a:off x="11227177" y="1908176"/>
            <a:ext cx="556995" cy="900113"/>
          </a:xfrm>
          <a:custGeom>
            <a:avLst/>
            <a:gdLst>
              <a:gd name="T0" fmla="*/ 584 w 725"/>
              <a:gd name="T1" fmla="*/ 443 h 1169"/>
              <a:gd name="T2" fmla="*/ 725 w 725"/>
              <a:gd name="T3" fmla="*/ 585 h 1169"/>
              <a:gd name="T4" fmla="*/ 584 w 725"/>
              <a:gd name="T5" fmla="*/ 726 h 1169"/>
              <a:gd name="T6" fmla="*/ 141 w 725"/>
              <a:gd name="T7" fmla="*/ 1169 h 1169"/>
              <a:gd name="T8" fmla="*/ 0 w 725"/>
              <a:gd name="T9" fmla="*/ 1028 h 1169"/>
              <a:gd name="T10" fmla="*/ 443 w 725"/>
              <a:gd name="T11" fmla="*/ 585 h 1169"/>
              <a:gd name="T12" fmla="*/ 0 w 725"/>
              <a:gd name="T13" fmla="*/ 141 h 1169"/>
              <a:gd name="T14" fmla="*/ 141 w 725"/>
              <a:gd name="T15" fmla="*/ 0 h 1169"/>
              <a:gd name="T16" fmla="*/ 584 w 725"/>
              <a:gd name="T17" fmla="*/ 443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16" tIns="45708" rIns="91416" bIns="4570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项目划分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727292" y="976677"/>
            <a:ext cx="873741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本次实战项目的名称为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“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饿了么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”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外卖平台，这是互联网的真实项目案例，完成本项目需要有完整的技术架构和业务流程，也涵盖了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JAVA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全栈的全部核心技术点，这个项目能够训练学生的业务分析和技术实现能力。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 defTabSz="914400">
              <a:lnSpc>
                <a:spcPct val="150000"/>
              </a:lnSpc>
            </a:pP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为了贯穿性和渐进性的完成此项目，将项目拆分成了如下四个阶段：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49550" y="2905125"/>
            <a:ext cx="598106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饿了么前端页面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JDBC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阶段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727292" y="976677"/>
            <a:ext cx="873741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项目的第一阶段是JDBC，也即Java Database Connectivity，JAVA数据库连接，第一阶段完成这个是为了掌握java与数据库的综合应用，为后续阶段打下基础。本阶段的主要目的是实现服务器代码与数据库的连接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，从而实现通过服务器端代码修改数据库的操作，这项操作在后续的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Servlet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和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Springboot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项目中都是很重要的。总而言之，第一阶段是为了掌握后端与数据库的连接操作。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55" y="2545080"/>
            <a:ext cx="4686935" cy="33864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42565" y="6072505"/>
            <a:ext cx="1707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数据库关系图</a:t>
            </a:r>
            <a:endParaRPr lang="zh-CN" altLang="en-US" sz="16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2628265"/>
            <a:ext cx="5857875" cy="29476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991475" y="6041390"/>
            <a:ext cx="247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后端界面效果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2" grpId="0"/>
      <p:bldP spid="12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JDBC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阶段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优化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336675" y="1553845"/>
            <a:ext cx="274637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在项目一中，在输入数字选项阶段，如果输入数字以外的类型，程序会发生崩溃。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 defTabSz="914400">
              <a:lnSpc>
                <a:spcPct val="150000"/>
              </a:lnSpc>
            </a:pP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 defTabSz="914400">
              <a:lnSpc>
                <a:spcPct val="150000"/>
              </a:lnSpc>
            </a:pP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我们针对此问题进行了优化，如果输入数字以外的类型，会提示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“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请输入正确格式的数字选项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”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60" y="1214120"/>
            <a:ext cx="6780530" cy="528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饿了么前端页面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/>
          <p:nvPr/>
        </p:nvSpPr>
        <p:spPr>
          <a:xfrm>
            <a:off x="1727292" y="976677"/>
            <a:ext cx="87374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lang="en-US" altLang="zh-CN" sz="14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</a:t>
            </a: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前端项目是第二阶段，使用HTML+CSS+JS技术开发企业级静态网页，完成后续项目中前端部分的</a:t>
            </a:r>
            <a:r>
              <a:rPr 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布局。使用HTML 技术完成前端静态网页应用程序的实现，使用CSS 技术对网页进行样式渲染，使用JavaScript 语言制作网页特效。</a:t>
            </a:r>
            <a:endParaRPr lang="zh-CN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55" y="3016885"/>
            <a:ext cx="1981200" cy="1666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5" y="3026410"/>
            <a:ext cx="1828800" cy="16573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275" y="3387725"/>
            <a:ext cx="1590675" cy="6286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82495" y="5096510"/>
            <a:ext cx="129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HTML</a:t>
            </a:r>
            <a:r>
              <a:rPr lang="zh-CN" altLang="en-US"/>
              <a:t>部分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83555" y="5096510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CSS</a:t>
            </a:r>
            <a:r>
              <a:rPr lang="zh-CN" altLang="en-US"/>
              <a:t>部分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440420" y="5096510"/>
            <a:ext cx="1557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JavaScript</a:t>
            </a:r>
            <a:r>
              <a:rPr lang="zh-CN" altLang="en-US"/>
              <a:t>部分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饿了么前端页面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55" y="814705"/>
            <a:ext cx="1487170" cy="2573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814705"/>
            <a:ext cx="1503045" cy="2599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745" y="814705"/>
            <a:ext cx="1503680" cy="25996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795" y="814705"/>
            <a:ext cx="1506220" cy="25857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855" y="3827145"/>
            <a:ext cx="1497330" cy="25920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005" y="3827145"/>
            <a:ext cx="1473200" cy="25641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935" y="3827145"/>
            <a:ext cx="1502410" cy="25844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0795" y="3827145"/>
            <a:ext cx="1504950" cy="25939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371090" y="3423920"/>
            <a:ext cx="77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418330" y="3420110"/>
            <a:ext cx="109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商家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42735" y="3414395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商家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075420" y="3411220"/>
            <a:ext cx="115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确认</a:t>
            </a:r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196465" y="6490970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</a:t>
            </a:r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18330" y="648970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在线</a:t>
            </a:r>
            <a:r>
              <a:rPr lang="zh-CN" altLang="en-US"/>
              <a:t>支付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649085" y="6484620"/>
            <a:ext cx="118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112885" y="6483985"/>
            <a:ext cx="111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注册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0"/>
            <a:ext cx="571060" cy="546931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" name="矩形 2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71061" y="0"/>
            <a:ext cx="11620939" cy="546931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饿了么前端页面</a:t>
            </a:r>
            <a:r>
              <a:rPr lang="zh-CN" altLang="en-US" sz="2400" dirty="0">
                <a:solidFill>
                  <a:srgbClr val="005DA2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  <a:cs typeface="Meiryo UI" panose="020B0604030504040204" pitchFamily="34" charset="-128"/>
              </a:rPr>
              <a:t>优化</a:t>
            </a:r>
            <a:endParaRPr lang="zh-CN" altLang="en-US" sz="2400" dirty="0">
              <a:solidFill>
                <a:srgbClr val="005DA2"/>
              </a:solidFill>
              <a:latin typeface="华康俪金黑W8" panose="020B0809000000000000" pitchFamily="49" charset="-122"/>
              <a:ea typeface="华康俪金黑W8" panose="020B0809000000000000" pitchFamily="49" charset="-122"/>
              <a:cs typeface="Meiryo UI" panose="020B0604030504040204" pitchFamily="34" charset="-128"/>
            </a:endParaRPr>
          </a:p>
        </p:txBody>
      </p:sp>
      <p:sp>
        <p:nvSpPr>
          <p:cNvPr id="4" name="矩形 3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1" y="546930"/>
            <a:ext cx="571060" cy="6311069"/>
          </a:xfrm>
          <a:prstGeom prst="rect">
            <a:avLst/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7" y="1167609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05D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课程项目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6" name="矩形 5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2209131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功能创新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7" name="矩形 6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3293133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开发过程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8" name="矩形 7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 rot="5400000">
            <a:off x="-110709" y="4307404"/>
            <a:ext cx="792480" cy="2755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0E05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测试方法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0E05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10" name="矩形 9" descr="e7d195523061f1c0f0ec610a92cff745ee13794c7b8d98f8E73673273C9E8BE17CC3D63B9B1D6426C348A354AD505654C28F453CD7C8F90EADD06C08281DAED7140E5AAAED5880ECE414DFB6A93B82BE163F12A16A2F7E5CA866BD8D1BE2DF3D0FFB12D23FAF5821CB9F1F392B7320627FA8E703253ECABD4FC5D80B64DCF9CDC1037D297C7DC636"/>
          <p:cNvSpPr/>
          <p:nvPr/>
        </p:nvSpPr>
        <p:spPr>
          <a:xfrm>
            <a:off x="525343" y="976530"/>
            <a:ext cx="45719" cy="65835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020" y="80982"/>
            <a:ext cx="1024089" cy="10257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15" y="687705"/>
            <a:ext cx="3509645" cy="60801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83130" y="1532255"/>
            <a:ext cx="30657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对于课程提供的前端代码，商家列表底部会被遮挡，我们对此进行了优化。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        </a:t>
            </a:r>
            <a:r>
              <a:rPr lang="zh-CN" altLang="en-US" sz="1600" dirty="0">
                <a:solidFill>
                  <a:srgbClr val="443C3A"/>
                </a:solidFill>
                <a:latin typeface="Calibri Light" panose="020F0302020204030204"/>
                <a:ea typeface="微软雅黑 Light" panose="020B0502040204020203" charset="-122"/>
              </a:rPr>
              <a:t>将margin-bottom改为padding-bottom并调整了一些参数完成优化</a:t>
            </a:r>
            <a:endParaRPr lang="zh-CN" altLang="en-US" sz="1600" dirty="0">
              <a:solidFill>
                <a:srgbClr val="443C3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594.6614173228345,&quot;width&quot;:8888.979527559055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oZGlkIjoiNzczMzJkMDkyNzIwMGE4NjM5OTU5MmZhODAxZDk4MTI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0070C0"/>
      </a:accent1>
      <a:accent2>
        <a:srgbClr val="009AD0"/>
      </a:accent2>
      <a:accent3>
        <a:srgbClr val="0070C0"/>
      </a:accent3>
      <a:accent4>
        <a:srgbClr val="009AD0"/>
      </a:accent4>
      <a:accent5>
        <a:srgbClr val="0070C0"/>
      </a:accent5>
      <a:accent6>
        <a:srgbClr val="009AD0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k1NDE4MjcwMzQ2IiwKCSJHcm91cElkIiA6ICI4OTk4MjgyNTIiLAoJIkltYWdlIiA6ICJpVkJPUncwS0dnb0FBQUFOU1VoRVVnQUFCRDBBQUFFYkNBWUFBQURaT2YvMEFBQUFDWEJJV1hNQUFBc1RBQUFMRXdFQW1wd1lBQUFnQUVsRVFWUjRuT3pkZVhoVFZlTEc4ZmNrYWRsWDJSZFpsVUdtUUZJUXl5STdDcUl3aUFzcWlDS01pSU1JVGtFUTJRVVpRRUdFZ2lMK0ZCVFprWUlMSXdpeUNOaVdGZ29XQWRscEtYYmZrOXp6KzZOdHBtblRraTdKdlVuZnovUHd0TDFKbXRQeTdVMXljaGVB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TWlyQ0xVSDRLVjA3ZHExcStmcjY5dEVTdGxFcDlNMUFkQVFRRjBBZGFXVTlRRFVBVkJaQ0ZFUmdLK1Vzb0lRd2tkS2FSRkNaQUxJbEZKbUNpSFNwWlN4QUdJQjNNNzVHQzJFdUc2MVdxL3JkTHJyWVdGaDBRQVVkWDVVY2hFMlJLWEZoc2haYklWY2hXMlJPN0UzMGlKMnFRR2M5Q2lsZHUzYU5UQVlERzBOQmtOYlJWR01BRG9CYUN1RXFPREdZWmdCL0s0b3ltOUNpREFBNXhSRk9SY2VIbjdEaldPZ0VtSkRWRnBzaUp6RlZzaFYyQmE1RTNzakxXS1gyc1ZKaitJUjdkdTN2OTlnTUhRRzhMQ1VzcDhRb2tYK0srbjFldFNwVXdmMTZ0VkQzYnAxVWE5ZVBkU3JWdzgxYTlaRXpabzFVYXRXTGRTc1dST1ZLbFdDd1dDQXI2OHZmSDE5b2RmclliVmFrWldWQmJQWkRMUFpqUFQwZENRbUppSStQaDRKQ1FtSWo0OUhiR3dzWW1OamNmdjJiZHZuRm92RjBYaXZBZml2b2lnSGhSQW53OExDZmdkbi90VEdocWkwMkJBNWk2MlFxN0F0Y2lmMlJsckVMajBJSnozdW9sR2pScFhyMXEzYlhhZlRQUVpndUJDaVVkN0xHelJvZ0ZhdFdxRjU4K1pvMDZZTi92YTN2NkY1OCtiUTYvVnVHNlBWYXNYVnExZngrKysvSXlvcUNwY3ZYOGJGaXhkeDgrWk51K3ZsYkE2MVZVb1piRGFiRDBWR1JxYTRiWkRsR0J1aTBtSkQ1Q3kyUXE3Q3RzaWQyQnRwRWJ2MFhKejBjS0JkdTNhK1BqNCsvWFU2M1lzQUJnT29CQUJDQ0xScTFRcnQycldEeVdSQzU4NmRVYjkrZlhVSFc0Uy8vdm9MSjArZXhHKy8vWWF6WjgvaS9QbnprRklDQUtTVW1RQytsMUorbnBDUThQM2x5NWN6MUIydGQyRkRWRnBzaUp6RlZzaFYyQmE1RTNzakxXS1gzb0dUSG5uNCtmbjUrZmo0dkFEZ1pXUWZVQWFWS2xXQ3lXUkN0MjdkMEtkUEg5U3RXMWZkUVpaQ2ZIdzg5dS9majhPSER5TTBOQlFwS2JZSnZRUUFuMXNzbGk4aklpSkNWUnlpeDJORGJLaTAyQkFiY2haYllTdXV3cmJZbGp1eE4vYW1SZXpTdTdya3BBY2dPbmJzMkZPbjAwMEQ4QWdBR0F3R2RPclVDWU1IRDBiZnZuM2g2K3VyOGhETG50bHN4c0dEQjdGNzkyNGNQMzRjWnJNWkFDQ2xQS2dveXNMdzhQQWZBVWgxUitreDJCQWJLaTAyeElhY3hWYllpcXV3TGJibFR1eU52V2tSdS9UU0xzdnpwSWN3bVV5RHBaVHZDaUU2QVVDalJvMHdiTmd3REJreUJMVnIxMVo3Zkc2VGxKU0ViNy85RnR1M2I4ZVZLMWR5RjUrUlVzNEpDd3ZiQmcrUDNJWFlVQTQyVkdKc0tBY2J1aXUya29PdGxEbTJsWU50dVFWN3k4SGVOSVZkNXZEV0xzdmxwRWZIamgwN0NpRStFRUwwQW9DMmJkdmkrZWVmeHlPUFBBS2RUcWZ5Nk5TaktBb09IRGlBRFJzMklDSWlJbmZ4Y1l2Rk1pa2lJdUpYTmNlbU5XeklNVGJrUERia0dCc3FpSzA0eGxaS2oyMDV4clpjZzcwNXh0N1V4UzRkODdZdXk5V2t4OS8rOXJkN0tsZXUvQjZBc1FCRTY5YXQ4Y1liYjZCcjE2NXFEMDF6UWtORDhjRUhIK0RzMmJOQTlvemV4dlQwOU1CejU4N2RVbmxvcW1KRHptTkRqckVoNTVYM2h0aUs4OHA3SzhYRnRwekh0a3FQdlRtUHZia1B1M1NlTjNSWmJpWTlqRVpqWHlIRWx3QWExcWxUQitQR2pjT3dZY01nUkxuNUZSU2JsQko3OSs3RjZ0V3JjZXZXTFFDNEErRGwwTkRRM1NvUFRSVnNxUGpZa0QwMlZIemx0U0cyVW56bHRaWGlZbHZGeDdaS2pyMFZIM3R6UFhaWmZKN2VwZGYvenpadjNyeGlyVnExNWdzaHBnREE0TUdETVhYcVZGU3VYRm50b1htTWpJd01mUERCQjlpNmRTc0FRQWdSWkRhYjM0cUlpRWhWZVdodXdZWktqdzJ4b2RJcUx3MnhsZElyTDYwVUY5c3FQYmJsUFBaV2V1eXQ3TEhMMHZQVUxyMTYwcU5kdTNhMWZYMTlkd2doSHE1VnF4YW1UNStPUG4zNnFEMHNqM1hzMkRITW1UTUhzYkd4QUJDYWxaVTE2TXlaTXpGcWo4dVYyRkRaWWtOc3FMUzh1U0cyVXJhOHVaWGlZbHRsaTIwVmpiMlZMZlpXTnRobDJmSzBMcjEyMHFOZHUzYjNWcWhRNFhzQWJkdTBhWU9QUHZvSTk5eHpqOXJEOG5pSmlZbVlQSGt5VHAwNkJTbmxaVVZSSGdrUER6K3Y5cmhjZ1EyNUJodGlRNlhsalEyeEZkZnd4bGFLaTIyNUJ0dHlqTDI1Qm5zckhYYnBHcDdVcFY3dEFiaUN5V1JxYlRBWWpnSm8wYTFiTjZ4Y3VSTFZxMWRYZTFoZW9XTEZpaGc0Y0NDdVhyMktTNWN1MWRUcGRNODFiTmp3KzF1M2JtbDJacThrMkpEcnNDRXFMVzlyaUsyNGpyZTFVbHhzeTNYS2UxdU9zRGZYWVc4bHh5NWR4NU82OUxwSmovYnQyOWZUNlhRSEFOejcyR09QWWRHaVJmRHg4VkY3V0Y1RnI5ZWpUNTgrU0VwS1FtUmtaR1VwNVJQMTZ0WGJIQk1UazZUMjJNb0NHM0k5TmtTbDVTME5zUlhYODVaV2lvdHR1VjU1YmNzUjl1WjY3SzM0MktYcmVVcVhYalhwMGI1OSt5b0dnK0U3QU8yN2RldUdSWXNXbGV2eks3dVNFQUlCQVFHNGV2VXFMbDY4V0YybjB3Mm9VcVhLeHJpNHVFeTF4MVlhYk1oOTJCQ1ZscWMzeEZiY3g5TmJLUzYyNVQ3bHJTMUgySnY3c0RmbnNVdjM4WVF1dmVwL1hxL1hyd2J3VU51MmJmR2YvL3lIWWJ1WVRxZkQ3Tm16NGUvdkR3Qi9yMTY5K2thMXgxUmFiTWk5MkJDVmxpYzN4RmJjeTVOYktTNjI1VjdscVMxSDJKdDdsZmZlbk1VdTNVdnJYWHJOZ1V5TlJ1T1RRb2l0MWFwVnc1WXRXMUMzYmwyMWgxUnV4TWZIWS9qdzRVaElTQUNBVjBORFE5ZW9QYWFTWUVQcVlVTlVXcDdXRUZ0Umo2ZTFVbHhzU3ozZTNwWWo3RTA5NWJFM1o3Rkw5V2kxUzYrWThtclpzbVVOSWNSS0FKZzRjU0xEZHJQYzB6N2xXTkN1WGJ2YWFvNm5KTmlRdXRnUWxaWW5OY1JXMU9WSnJSUVgyMUtYTjdmbENIdFRWM25yelZuc1VsMWE3ZElySmoxcTFxdzVDVUNEenAwNzR4Ly8rSWZhd3ltWCt2VHBnNzU5K3dMQVBiNit2Z3ZVSGs5eHNTSDFzU0VxTFU5cGlLMm96MU5hS1M2MnBUNXZiY3NSOXFhKzh0U2JzOWlsK3JUWXBjZnYzdUxuNTFmTFlEQmMxZWwwVmIvKyttdmNkOTk5YWcrcDNMcDI3UnFHRFJzR1JWSFNMQlpMaTRpSWlOdHFqOGtaYkVnNzJCQ1ZsdFliWWl2YW9mVldpb3R0YVllM3RlVUllOU9POHRDYnM5aWxkbWl0UzQvZjBzTmdNRHdyaEtnYUVCREFzRlhXdEdsVFBQcm9vd0JRV2EvWHY2NzJlSnpGaHJTRERWRnBhYjBodHFJZFdtK2x1TmlXZG5oYlc0NndOKzBvRDcwNWkxMXFoOWE2OVBoSkR5SEVxd0F3ZlBod3RZZENBSVlOR3dZQUVFSThxL0pRbk1hR3RJVU5VV2xwdVNHMm9pMWFicVc0MkphMmVGTmJqckEzYmZIMjNwekZMclZGUzExNjlLUkh4NDRkbXdOb1g3MTZkWFR2M2wzdDRXaENSa2FHcXZmZm9VTUgxS3BWQ3dEdU01bE1iVlVkakJPMDBsRE9FWTRKYktpazJORC9hTFVodHFJOVdtMmx1TFRRVm1wcXFpcjNxMVhlMHBZald1anRidUxpNHFBb2l1MXJSVkZ3NWNvVkFJRFZhaTNUKzdwejU0N0Q1VkpLWEx0MnJVenZxekRlM0p1ejFPclNIYSs5ekdhelhjK2VRa3RkZXZTa2gwNm42dzRBSnBNSmVyMWU3ZUVVWUxWYU1XdldyQUtScHFXbFlmYnMyY2pNekx6cjkwaE5UY1hBZ1FPZHZzL25ubnZPOW5sOGZEeGlZbUxzL3JtYVRxZEQ3OTY5QVFDS29qenU4anNzSlhjMjlQbm5uK1BFaVJPMnI0OGRPNFlMRnk0QVFPN0JmaHo2OGNjZlMzeWZZV0ZoTUp2TkFJRDE2OWNqTFMydDBPdisvUFBQZG8wRUJBVFlYYjUzNzE3Y3VIR2p4R054RmhzcW5Cb05BZGtQNkJFUkVjVzZ6YlZyMXhBVUZGU3EreTBwclRaVUhsb0JnRTgvL1JSejU4NzFpQ2RvV20ybHVOUitQblR0MmpXODk5NTdoVjRlRVJHQmp6Lyt1TUJ5cTlXSzd0MjdPMnhselpvMXVIejVjckhIY3Z6NGNmejczLzlHZW5xNjNmSTllL1pnMTY1ZHhmNStKZVV0YlRtaVZtOVhybHpCMXExYm5icnU5T25UOGNNUFA5aStUazlQeDFOUFBRVUFtRFp0R2o3NTVKTWkxMUZaV1ZtWU5XdldYZThuS2lvS2d3WU5RbHhjWElITHpHWXpoZzRkNnRSNFM4dWJlM05XV1hYcGp0ZGVtWm1aK1BUVFR3Rmt0NWI3ZVdGV3JseUpEejc0d09reC9mVFRUdzdYdVRuSDJIRHFlK1IvSFZBU1d1clNvT2FkbDVhVXNvc1FBbjUrZmk2OW41MDdkMkxldkhsT1h6OGtKQVFBRUIwZGplUEhqME9uczU5YjJyQmhBekl6TTFHaFFvVzdmaTlGVVhENzl0MlArM0xseWhVMGF0UUkwZEhSR0RkdUhDcFVxSUNXTFZ2aTRzV0xBTEpYOXVmUG44Y3Z2L3ppOU05UlVoMDZkTUQyN2R1aDArazZ1ZnpPY2hpTnhyNEFMR0ZoWVVjQVdKeTluYnNhQW9EV3JWdmo3YmZmeGxkZmZZWDY5ZXZqcTYrK3dxdXZ2bnJYMjgyZE94Y0RCZ3pBNmRPbjhjOS8vaE9WSzFkR3hZb1ZiWmVieldiODlkZGYrTzIzMyt4dWQrSENCVXllUEJsZmZmVVZHalpzaUFzWEx1Q3JyNzdDSzYrOFV1aDlqUjA3Rm9zV0xjSUREenhnVzVhV2xvYkZpeGZqN05teldMUm9VUWwrOHVKalE0NjV1NkZjc2JHeG1EUnBFbmJzMklFYU5XbzROZFphdFdwaDc5NjlDQWdJUUljT0haejdBY3VRS3h0aUs0NWJzVnF0V0xac0dmNzQ0dy9VcVZNSE0yYk13T3pac3gwKzF2bjcrNk5ldlhxRmp1UDI3ZHUyeDFKWFUyTjlVeGl0dC9YNTU1OWp4NDRkZHN0Mjd0eUpoUXNYNHVyVnF4Z3hZZ1FzRmdzeU1qS3dmZnQyK1BqNEFBQmF0R2lCQlFzV0lDc3JDMisrK2FidHRvcWlJRDA5dmNEekpBRHc5ZlhGbURGanNHclZLdFN1WGZ1dVoyRTRmUGd3Z093WFBKczNiOGEvL3ZVdnJGMjdGanFkRGtsSlNWaXpaZzArK3VpajB2NEtpa1ZMYlRtaTlkN3kyN0ZqQjI3Y3VISFhYUmNpSXlNUkd4dUxSeDU1eExhc1VxVktzRnF0a0ZKaS92ejVtRGR2SHNMQ3d1RHY3Ky93ZTFnc0ZnUUhCMlBPbkRsRjN0ZVBQLzZJenAwN28zWnQ5Yy9LcWZYZW5LVjJsKzU0N1pXZW5vN1ZxMWZqbFZkZVFXWm1wdTF6UjQ0Y09XSjdMRDkrL0xqRDY2eGJ0dzdWcWxVRGtMMkYwYWVmZm9wLy8vdmZEc2NzcGJSYlZ0Z0VUMVpXbHNQTDVzeVpnd2NmZk5EaGJSelJTcGNlUGVrQndBOEEycloxN2RZeVE0WU13ZU9QWjA5T1Bmamdnemg0OENBcVZhcGt1OXpSTWlEN25ZK1dMVnZhTGJ0NTh5WTJiZHFFRFJzMlFGRVV2UExLSzFpOGVESHExS2xUNUJqNjlPbFRZRm4zN3QweGQrNWNSRVZGWWR5NGNXalRwbzN0c3NEQVFQejAwMDlvM0xneHVuYnRpdlhyMTJQWnNtWEYvdGxMb2tXTEZybWZ0bkxMSFdZYktJU1lZalFhNHdCOEEyQjdjbkx5THhjdVhMamI1alJ1YVFqSS92OEtDQWpBeG8wYjhjWWJieUE4UEJ5QmdZRVFJdnNrU29NSEQ3WmRkK0xFaVJnd1lJRDlRUDM4RUJnWWlJTUhEMkxac21XMjI4MmJOdysrdnI1MjE4M0l5TUNNR1RNd2J0dzROR3pZRUFEdzJtdXZZZVRJa1hqNDRZZHgvLzMzRnhoZnIxNjlVTE5tVFp3OWU5WnUwaU1zTEF6VnFsWERoZzBiQ3R5UHE3QWh4OXpSME5hdFc3Rm16UnJiYmFTVUVFSkFyOWNYK2tUeisrKy94NE1QUG9pcVZhc1d1R3ppeElrRmxxV2twTGo4QmEyTEcySXIrVnkvZmgyelpzMUMwNlpORVJBUWdDNWR1dURBZ1FNWU9YSWtaczJhaFhidDJoVzRUWEJ3c01OMzQ2eFdhN0dlVUpXV1N1dWJ3bWk2cmRHalI2Tk5temFZUG4wNjl1M2JCNFBCZ1BYcjE4TmdNQ0E0T0JqcDZla1lQMzQ4bm56eVNkdUVCd0JVcTFZTksxYXN3UGp4NHpGczJEQTBhOVlNUVBiL2RXSHZ5TDcwMGt1NGZ2MDZaczZjaVcrKytjWTJxUUZrNzZMVnQyL2ZBdXVSWWNPR0lUMDlIUmFMQmFtcHFYanNzY2NBWkQ4bVptUmsyQ2IrdnZ2dXV6TDl2UlJHWTIwNW91bmVUcDgramRkZi85L3hEMU5TVWxDMWFsWDA3Tm16ME5zY1BIZ1FIMy84TWY3MXIzOGhLaW9LZXIwZTk5OS9QMUpUVStIajQ0T0RCdzhpUGo0ZWpSczN4cmZmZmd1ZFRvY3BVNllVK3YwY1BmOSs3NzMzOE5CREQ4RnNOdVBiYjcvRnpKa3pTL2VEbGhFUDZNMVptdWhTQzYrOVFrTkRNWC8rZkhUdjNoMU5talRCbTIrK2Fac2t2bkhqQnQ1KysyMzQrZm5aUGYvYXMyY1BXclpzaVk0ZE8rTHk1Y3Q0K2VXWDdiNW4vLzc5N2I3ZXYzKy93L3NPQ0Fnb2szV2xWcnIwNkVrUElVUkxJUHZvc0M2K0g3c0haWjFPVitCQk92K3lsMTU2Q1dmUG5vVVFBdDI3ZDBkNmVqcE9uanlKdVhQbjRvVVhYa0NqUm8wQVpFK29MRm15NUs3dm9CY1daRlJVRkJZdlhveFBQdmtFOTk5L1A2NWZ2NDdseTVlamZ2MzZHRDE2TktaTW1ZTEpreWRqeUpBaGhjNW1sN1g2OWVzREFLU1VqZDF5aDNrSUlXb0RHQTlnZlBYcTFaT01SdU5XS2VXMjI3ZHYvM3p6NXMwQyszYTRxNkZjMDZkUFI4V0tGWEhreUJFOC92amp0bGxZZjM5L0JBY0gyMTAzZDNZMUl5TURBd2NPeFB2dnY0K2hRNGZpdDk5K3crelpzekZseWhTc1dMRUMwZEhSZHB1OEtZcUNtVE5ub2ttVEpoZ3hZb1J0ZWVQR2pmSG1tMi9palRmZVFGQlFrTzFKSndDTUdUTUc4Zkh4dHErLyt1b3JtTTFtMndHSWdPeVpaZ0JvMDZZTkZpNWNXSWEvbFlMWVVPRmMzZER3NGNOdGt4dmg0ZUZZdW5RcFB2cm9JOVNvVVFOLy9mVVgzbmpqRGN5WU1jUHVTVVh1L3RFSER4Njg2L2pkOVlMV0hRMlY5MWFBN0JlZkd6ZHV4SjQ5ZXpCcDBpUU1HREFBQnc4ZXhNOC8vNHdKRXlhZ1U2ZE9tRDU5T3RxMGFZTm5ubmtHSnBQSk5vR2lGV3F1YndxajViYk9uRG1EQVFNR3dHQXdJQ0lpQXNIQndVaEtTc0xnd1lPUm5wNk9sSlFVM0xsekJ4czJiTERyckg3OSt0aTZkYXZkVmgxbXN4bFN5a0luUDZaTm00Ym82R2lubTdsOSs3YmQ1QWlRM1h2ZXlSRjM3dXV2eGJZYzBXcHZmbjUrdHNlVkkwZU9ZTWVPSFZpeVpBbUE3T2M2SjArZVJKY3VYZXh1YytEQUFRQkF6NTQ5TVdyVUtEend3QVA0OGNjZlVhMWFOVWdwc1hmdlhqUnQyaFFOR3phRW41OGZtamR2N3ZBNWRscGFHbnIwNkZIbzgyOGdlL0lzTGk0T1hidDJMWEpYZ0lDQUFQVHAwd2NMRml3bzl1K2dPRHlsTjJlcDNXVlp2L1lLREF6RTBLRkQwYlZyMXlMdmQ5V3FWZWpTcFF2TVpqUG16WnVISlV1V29HM2J0bGl5WkFsZWVlVVYvUE9mLzBSSVNBaUNnNFB4Mm11djJiMkprWkNRZ1BYcjEyUHQyclg0OHNzdmNmYnNXYnVmdzkvZkgvdjI3WFByYm1sYTZkS2pKejJrbExXRUVLaFpzNmJhUXlsZy9mcjFtRFZyRnJwMDZZTCsvZnRqd0lBQldMeDRNVTZlUEFtcjFZb0RCdzRnT1RrWnFhbXBTRXBLUW5oNE9EcDA2SUNNakF6YlZpVjU1WitWMjcxN055cFdySWhxMWFwaCt2VHBXTHAwS1ZxMGFJR01qQXpiSnMyeHNiRklTa3JDaWhVcjhNVVhYMkQ4K1BGWXVIQ2h5emZCeTUxdEZFSlVjK2tkM1YxMUljVExRb2lYR3pSb2tOcWdRWU9kaXFKc1RVOVAveWtxS2lvWmNIOURsU3RYQmdEODhzc3Z0bmVnQ3BNN3U5cTllM2U3bWRhMzNub0xZOGVPUmI5Ky9kQzBhVk9zV2JQRzlzNXI3ajZvTVRFeERvK244UGpqaitQT25Uc1lQWG8wM25ubkhkdSsvZXZXclFPUS9TVGlxNisrd3RtelozSHo1azBFQkFUQTM5OGZQWHIwc0h2WHp0WFlVT0ZjM1JBQVBQWFVVN2I5NFZOVFUvSDg4ODhEQUpLVGs2RW9pdTNGczYrdkw3WnYzdzY5WG8vTm16ZmJyYWNTRWhKUXFWS2xBcnMyN05peEE1czNieTdwais4MEZSb3FkNjNjdW5VTHp6MzNIQVlOR29UWTJGZ0VCUVhaclhmKys5Ly9Bc2crb09BRER6eUEyYk5uWSszYXRiYXR6L0krVVZPVGh0WTNoZEZVV3lkT25NQzBhZE1BQVBmZGR4OCsrZVFUUFBQTU13Z09Ec2JBZ1FOdG0xL25yZzltekppQlk4ZU9BU2o0SWlKM25YTHQyalUwYjk2OHdIMzUrUGdVK3dYTWtDRkRpbHptemdPK2UwQmJqbWlxTnlCN1Y1UDE2OWZiSFRjbUl5TURyNzMyV29HdGZiWnYzNDVMbHk1aHlKQWhhTkNnQWFaT25ZcHAwNlpCQ0lGaHc0Wmg0c1NKYU5La2llMzZKVDMya05sc3RoMkhRUWhoYXp5dnJLd3NCQVFFT0x6TUZUeTBOMmU1ckV0M3ZmYTYvLzc3c1dIRGhpSW5QVEl5TXZEMTExL2o4Y2NmUjkyNmRmSFpaNStoZnYzNlNFdExRNmRPblhEOCtIRUVCZ1lpTFMwTkkwZU9STk9tVFpHZW5tN2IyeUE0T0JpM2I5L0dtREZqa0ppWWlFMmJOam4xT3dnSUNDaXd5Nm5aYkxaYmQ5NjRjYVBRM2FDTG9wVXVQWHJTUXdoUkNZQlR4OFpRUTFSVUZGNSsrV1hFeE1TZ1VhTkc2TmV2SCs2Nzd6NDBhZElFZGVyVVFlM2F0VkdqUmcxOCsrMjNXTGR1SFZhc1dBRkZVUkFYRjFma3B0LysvdjYybFhURGhnMFJFUkdCYXRXcW9WcTFhaGcwYUJBbVRweUlMbDI2NFByMTZ4Z3paZ3dlZXVnaGRPM2FGY0hCd1c3NVhlVytPSlpTVmpTWlRHWXBwU0tFc0FDd1NDa3RBQ3hDQ0d2ZXIzT1dXYVNVMXR6UEhWeHVsVkxtWHMvMk1lZXl1NzExWEFYQTh6cWQ3dmtxVmFwa0dJM0dZQ25sWm5jMXRHN2RPbnp4eFJmSXlzckN6cDA3Y2VUSUVSdzlldFR1T3ZsZkFPUi9KL2JJa1NQNDVwdHZjUDc4ZWZUcTFRdHZ2ZlVXOXUvZmp4RWpScUJPblRvWU5Xb1U5dTNiaDRTRUJLeGN1ZEwyZ2llL2wxNTZDZlhyMThmczJiUHg1NTkvMnZZaFBIcjBLSUtDZ3VEbjU0ZDU4K2Jod0lFREdEWnNHTFp2MzQ3bHk1ZWplL2Z1R0RwMHFGdk9lODZHQ25KWFF3TUhEc1N0Vzdkczc1Wis4ODAzcUZxMUtoNTc3REdzVzdjT3RXclZ3dENoUTZIVDZlemVNVzNWcWhYMjdkc0hpOFdDMWF0WFk5dTJiZGk1YzZmdHlZZVVFc0hCd2JoMTY1WWFEV1VCc09iOFg1dVIvZjl0Um5ZWGVUK2E4MTRIZ0Rtbkk5dlhVa296Z0k1M3VmdHkwOHF1WGJ0UXZYcDFCQWNIWS92MjdRN0gwN05uVDR3ZVBSb3Z2dmlpM1R2Mld0bTlKVjhyRmltbE5XZGRZYzJ6bnNuL3VRWFpUZG11aXp6ckdBQ09sdWUvWGU3Nnlwcm5kbmM3Y3B5cWJjWEZ4U0U4UE54dVgvSEMvdDl6NWI2NzdXaHIwOXd6VzV3K2ZkcHUwbVBVcUZHNGRPa1MwdFBUY2VMRWlXSzlLNW4vWUtYKy92NTJ5OXk1cFVmK3RnQW95TmRObms0S0xNdHB6dll2OTdFdzUvcEs3dkxDYnVmb2Z2SmQxdTB1UDRLcXZlWDY1Sk5QOE9LTEx4WjVIS0JjNzcvL1BqSXlNakJxMUNqTW1ERURPcDBPaVltSnVIYnRHb1FRV0w5K1BTd1dDNjVkdTRaYnQyNmhSNDhlbUQ1OU92cjA2V09iN005OUFWbWpSZzNiTGc2SmlZbll0V3VYYmNMay8vN3YvOUNnUVFQYkFkNnRWaXQyN2RxRklVT0dxSFp5QlFlOXlaei9aOFhCUnlXbkNidVArRitqZGw4REtQUTJoWHkwdTA4QXRzdHl2MThSMTMzNExqOXFtWGJwcnRkZXc0WU53N3AxNjNEeDRrWGNjODg5RHU5bi8vNzkrUHZmLzQ2bVRadGkzNzU5Q0E4UHg1a3paeEFkSFkwSEgzd1FYYnQyeGIvKzlTLzgrZWVmK082Nzc3Qmd3UUw4K2VlZnVPZWVlOUN2WHo5TW1EQUJRNFlNd2JScDB6Qnk1RWpVcjErL3dHNDZlU2R6UHY3NFk5dVd1L25YblFFQkFYYkxTbnBnMDd4ZGx1Z2JsQkdQbnZTUVVtWUlJYXBrWldVVk9KNUdXY3IvUU4yalI0OEMxOG03Yk55NGNSZzVjaVQrK3VzdjNIdnZ2ZmpwcDU5dy8vMzNvMU9uVHVqVXFlQXhYQVlPSEZqazBmU0xjdlRvVWV6ZnZ4OVBQLzAwOXUzYmgvbno1K1B0dDkvRzU1OS9qaGt6Wm1EMTZ0WFlzV01IWG4zMVZZZXptSzZRZTdZUUlVU21sTEtpRU1JQXdEZG5tZDExUy9wMS9vL0ZJYVhVNVd3eTEwQkttU21FcU96cWhzYU1HWU14WThZZ0lDQUE5ZXZYeDU0OWV3QmtuMFZoOSs3ZHFGeTVNanAzN295VEowL2FicE9VbElRclY2N0FZckZnNGNLRk1CcU5lT21sbDlDK2ZYdm85WHAwNzk0ZGh3OGZ4dFNwVTNIaHdnVTBhdFFJYmR1MnhhMWJ0MnovMTJscGFhaFlzYUxkNXNTcHFhbll0bTBidG16Wmd1clZxeU1wS1FtalJvMkNFQUp2dmZVV3VuWExmZzQwYnR3NHRHclZDdi8rOTcveCt1dXZJemc0R0crOTlSYnExYXVITld2V09EendYRmxoUXdXNXE2RmM4Zkh4V0xSb0VaS1RrMjN2cmozeHhCTllzR0FCdG0vZmpuZmVlY2R1ZkJrWkdmanZmLytMTDc3NEFnRUJBYmp2dnZ2dzBVY2ZZZWJNbVlpS2lzTFNwVXZ4eHg5LzRQbm5uMGZyMXExZHZvdEQzb1lBVkFUZzQ4eDkzdTA2eFIyM3Q3ZFN2WHAxQU5ucm1xZWZmcnJJY2VYOTNSMDdkcXpRRndaNnZkNXQ3NHdDRHRjMytweXZiZGU1MitmRnVhNHp0M09HR20xOTk5MTNVQlRGTnRHUnV3dGtZbUlpbm43NmFmejExMSsyRGhJVEUrLzYvY0xDd3RDaFF3Y2NQbnpZN2puS0YxOThBY0R4UklrbkthUXRuNkllaDRwNmJDcnVaYzdjajdQVTZBM0lQaHZQWjU5OWhwTW5UK0xkZDk4dHNQdFMzaGQwKy9mdlIrWEtsYkZnd1FJTUh6NGN6Wm8xUTNCd01OYXVYWXVtVFp0Q0NJR01qQXdNR2pRSTllclZRMXBhbXUxQTIvdjM3OGNQUC95QWRldldZZE9tVFhiUGNTSWpJekZ6NWt3MGJ2eS9yZk92WGJ1R2Q5OTkxL1pPdUU2bncwOC8vWVM0dUxnaUR4anZTZzU2RXpuUG53cHRvYkNtbkdtc3VCK0x1cCtTUGlkVG84dVN2dmFxWGJzMkhuNzRZV3pac3FYUUE0dHYzcndabzBhTkFnQVlEQWEwYXRVS1E0Y09SYXRXclpDUmtZRStmZnBnOHVUSmFOT21EZHEwYVlOSmt5WWhLU2tKRnk1Y1FPUEdqVkdwVWlWczJiSUZQajQrZVBMSkp3RVV2cHVPdStSN1BxWWFqNTcwQUpBQW9FcGlZcUpMNDg2ZCtjdmRUQzMvdXc3Ky92NzQ1WmRmN041WkR3OFBSN1ZxMVpDU2tvSmp4NDdaSHJnZEhiRStJU0dod0JPOC9KdFVGYVpCZ3dZQXN2ZmRUa2xKUWZ2MjdiRjY5V29Bc0oxcTYvVHAwL2pycjc5UXVYSmxQUFBNTTdZWHRhNlNtcG9LQUpCU0pvZUZoVlVHb0cvWHJwMitZc1dLaHNURVJFT0ZDaFVNZXIzZW9OZnJEV2F6V2EvVDZReTUvOHhtczBHbjB4bUVFQWFkVHFjWFFoaXNWcXRCQ0dISTg3ays5MnNBQmtWUkREcWRiZ1NBUjRvWVZqcUFnNHFpbkpOUzdnNFBEejhBQUVhamNTcUF5cTV1eUJHcjFZck16RXk3TXlNQTJUUE92Lzc2SytiTW1ZUDI3ZHREQ0lIbm5uc081ODZkUTJCZ29PMTZHUmtaZHAzczI3Y1BWYXRXUmZQbXpXMzd3RDc2NktOWXUzWXQ3cjMzWHR2MUhubmtFVlNzV05HMmp4MlEvZnBHOVhjQUFDQUFTVVJCVkU1YzI3WnRiUS95OGZIeDJMaHhJMTU2NlNVQTJlOTZQUFhVVTNqeXlTZHg3dHc1bDA1NEFHeklXYTVvS0ZkUVVCQmF0V3FGRXlkT1lOeTRjWGJmZi9qdzRYYW5rcngxNnhhZWZmWlpkT25TQmZQbXpVTklTQWgrL2ZWWC9QNzc3M2p0dGRkdzh1UkpQUDMwMDFpeFlrV0JzYnFLZzRZTXpaczNOMVNvVU1ISDE5ZlhJSVR3MGV2MUJnQStXVmxaUGhVclZqUmtaV1g1NkhRNkE3SmZsQmlFRUQ2NW53UHdzVnF0QnIxZTd3TmdGSUNpOWhkSkIzQlFTbmxXVVpSZ2IyOEZ5TjZWcHJEZGx2SWZkREQvNDJEdVkyQkFRSURkWnNudU9vT0xnMVowL3Y3KytwaVlHRU9OR2pYMEZTdFcxR2RrWk9qMWVyM0J4OGRIbjd2T3NWZ3MrbHhtczltZzErdjFPcDFPYjdGWWJPc2VSVkgwT1ovckZVV3hMY3ZwU3krRTBFc3A5UUFNVWtxOUVPSnBJVVMvSW9hcjZucm8wS0ZEZGkvOGdPem5SdmZjY3c4MmI5Nk1nUU1IMmpvbzdIbE1VbElTWW1KaTBMcDFhL3o0NDQrWU5tMGFacytlamZqNGVOU3FWYXZVWTNSMHRvRzh5OXk1ZTR1RHRnUUFmZXZXcmZVMWF0VFFwNlNrNkN0VnFxVFB5TWpRKy9yNjZuUDcwdXYxK3R5K3JGYXJYcWZUMlgyZSsxR24wK1YycGM5NThaZmJuTTVCZTdiZWNsclRBeGd1aENoNHRNYi9VYlczOCtmUFkvWHExYlozMk9mT25XdTdyTEJqYmdRSEIrT25uMzRDQUl3Y09STFBQdnNzdnYzMld3RFpXeTVldlhvVkR6MzBFS1pQbnc0Zkh4KzdzNHYxNzk4Zkd6ZHV4S1pObTJ5bklaVlNZdG15WlhqMTFWZnRYcEMvODg0N2RydjlDaUV3YytaTWpCZ3hBcjE3OTBhclZ1NC9abU1odmVuYXRXdW5UMDFOMVZXdlhsMmZtWm1wcTFxMXFpNGpJME52TnB0MXZyNisrZ29WS3VqTVpyUGVhclhxOUhxOVhsRVUyMGVEd2FETDZVeG50VnIxZXIzZTlqRmZhem9wcGUyNnVSK2xsSHFkVHFmTDAyanVSMTFPaTQ0dUd5cUU2RlhFajVvTzRDQ0FjMWFyTlRnaUltSS9VUG91M2ZIYTYvSEhIOGYwNmROdEV4dDVuVDE3Rm5mdTNFR3ZYcjBBQUwxNzk4YjQ4ZU94YXRVcUFOa3RXaXlXQWdjZU54Z010dDFTTDEyNmhLVkxsOEpvTkdMVXFGR29YTGt5Z29LQ0NqMURTOTdkV2ZOdUFacVVsSVNzckN6MDdkdlg5cnZNeXNweTZ2ZVRYOTR1Uy9RTnlvaEhUM29JSVM0QmFIenQyalZiZ0s0VUd4dUw2dFdyTzdYWldvY09IVEJvMENDOCtPS0xTRWxKd2FSSmt3Qms3d09mLzBpNGVUY1hFa0tnYXRXcUJaNVE1dFd6WjAvYml2ZjI3ZHN3R28wSURBeEU3OTY5YlFjVXpFdm1uTG9vTVRIUjRlVmxMYzg1cVcvbWZMUkdSa1phQVpUc3I4VUpScVBSVHdoaDk0SlZTcGtxaE5pdktNbzJzOW04TFRJeU1pWC83ZHpkVUY0blRweEFtelp0Q2t3Z0pDWW1ZdDY4ZWJienkzZnYzaDNObWpWRHMyYk44T2lqajlxdTE3MTc5eUk3dVhYckZ0TFMwdXoyWFFXeW55aFVxVkxGYnRsYmI3MVY0RG9wS1NubzFhdFhnUWVPK3ZYcjQvUFBQM2Y2NXl3Sk51UWNWemIwOXR0dkF3QzJiTmxpZDUzKy9mdmIzc21kUDM4K2dPeE5QZmZ1M1l2WTJGaDgrT0dIeU1yS3dxSkZpeEFZR0lqazVHUjgrT0dIK1BERER3dWNKczJWSERSa3VYejVzZ1ZBcVYveEdJM0dCNFVRZHBNZTVia1Y0TzViZWlRbko5dE9wNWYvY1REdlkyQmh5MTNKUVN0S1NFaUlBc0I4L2ZwMXQ0d2hsOUZvYkFQQWJ0SkRTMjNObVRNSHI3MzJtdDJ5cEtRa3A4L3NkZkhpUlFRR0JtTENoQW00Y3VVSzlIbzlPbmZ1akFFREJ1Q3p6ejRyOUN3YXVlOWtta3ltSXIvLzh1WExDMndkNHUvdmI5ZVZ1MDZGRERoc1N3S3dYTGh3d2VuVGNMcVMwV2hzQmNCdTBrTkx2ZDI4ZVJNVEpreHc2blRidWVyV3JZdXhZOGVpUllzV2FOR2loZDB4WVRwMzdveU5HemZpNnRXcnFGeTVNZ0lEQTNIbnpoM2JHUlIxT2gzbXpwMkxNV1BHb0huejV1amF0U3RXcmx5Sm1qVnJGbmloNmVnNFp3MGFOTUNVS1ZOZ3NhanozMXRJYjduUG56eUcwV2hzQ3FCWDNtV3U3TktkcjcwQ0FnSXdjdVJJaDdjeG04MllPSEdpM2VOMDdtUUtBS3hac3dhSmlZbDJiMGlrcGFYWkhiT3JhdFdxZU9HRkY5Q3laVXUwYk5uU2R0SUNSMjhpZE83YzJmYjVraVZMYkJNemh3OGZ4dHExYTNIdTNEbTBidDBhYytmT1JmMzY5VzBuTkNndUIxMnF3cU1uUGFTVVo0UVFQYzZkTzJmM0grY3F2Lzc2cThQVDdoWG1sVmRlUVdob0tNNmVQWXMvLy93VDdkdTN2K3R0NHVQamJTOUExNjlmandFREJxQng0OFpZc1dJRlJvOGVqWW9WSzJMUW9FRzJQNWI4RXlhT0ptU0VFTGgwNlJJYU5XcmtsbmRacjF5NWtudS9sMXgrWndVbEFmaXZsSEpMYkd6c3J1dlhyNmNYZFdWM041VHI1czJiV0xSb0VkNTk5MTNiTWg4Zkh5UWxKZUdQUC81d2VPQzIvUHZrcGFlbjJ5M3IyTEdqM2FteFB2MzBVL1R2MzcvQWtmSXpNaklLSE84ai8wVGMrUEhqY2M4OTkrRDgrZk1JQ2dweSsvbm4yZERkdWFNaFo4WEh4K09kZDk3QmxTdFhNSGJzV0xSdjN4NVRwMDVGbno1OXNIdjNiblRyMWcxSGp4N0Z4SWtUc1hUcFV0c3VFYTdrcG9iWVNvN2NMVDFXcjE2TjZPaG9QUGJZWXpBYWpUaDA2QkNXTDErT2p6NzZDTk9uVDNmQlQxZDZLcTl2Q3FQSnRoeTlrTGg0OFNMaTR1S0szTDBsOTFnSmI3enhCdWJNbVlNV0xWcGd4SWdSZVBmZGR5R0V3S2hSby9Ea2swK2lSNDhlQlk3bnNuMzdkcXhmdng0dnYveHlrWk1lUmIxTDYraXlVYU5HWWVUSWtVWC93S1drMGJZYzBXUnZ1ZTk0RjBlWExsM1FwVXNYM0w1OUc2R2hvVGg5K2pTZWVPSUpBTURWcTFjUkhSME5vOUdJMmJObkl5d3NES3RXcmJJZGtCUUFtamR2anNXTEZ5TXdNQkFkT25SQWRIUTAxcTVkNi9UOXEzbUFaZy9xelZsdTZkS2RyNzMwZWozR2poMkxoSVNFQXJmSnU5VlJmdWZPbmNQbXpadnhmLy8zZjNiTDQrTGk3TGFRckZldm51MDB6MWxaV1RoMzdseVIzemRYdDI3ZGtKYVdodVhMbCtQYXRXdjQ2S09QOE9pamoyTHExS2w0ODgwMzhjOS8vclBJVTBVWFJTdGRldnFreDNFaHhQZ3paODY0L0w0dVhicUUxYXRYWTg2Y09VN2ZadWZPblVoSVNNQ3JyNzZLOGVQSDQ4c3Z2N3pyYlpZc1dZTFdyVnNEQU83Y3VZT2RPM2Rpd29RSnR0TnNQZnZzczRpTmpjWE1tVFB0VGhzSVpMOER2M3IxYXNURXhPQ1RUejVCdjM3OVlES1pNR25TSkx6OTl0dVlOMjhlN3IvLy91TDk0Q1VRRVJFQkFGQVV4WDF2cHdESEZFWDVoOWxzM2hzWkdlbjAxZ0R1YWlnOVBSMGJObXlBb2lnNGN1UUlkdTNhaGNEQVFMdDNwRWFQSG8zUm8wZkQxOWNYRXlkT0xQQTk4bS9DMmIxN2Q0Zjc2V1ZsWldIVnFsVTRkdXdZTm16WVlIZGNqeDkvL0JHTkdqVXFkUGVVek14TUxGNjhHRUlJekowN0Y1czJiY0xJa1NNeFpjb1U5TzdkMjIybm1tUkRCYm16b2Z6eXZvUHZhUFB6V3JWcTRmbm5uMGZIamgyeGJkczJ2UDc2NjVnOGVUSjY5T2lCalJzM0FnQ21USm1DK2ZQblkvanc0WGoxMVZjeGFOQWdsMDdDdXJnaHRsS0lNV1BHNFB2dnY4ZTZkZXNRRVJFQnZWNlBPWFBtRkRodVZVazNrM1VGbGRZM2hkRjBXN2x5MXduTm1qWERvVU9IOE9TVFQyTFNwRW1GN3Q1eStmSmxOR3ZXREI5OTlCR3FWcTJLOGVQSG8xKy9mclozRm12WHJvMHBVNlpneXBRcFdMUm9FYnAxNjRiY24rWEFnUU5ZdTNZdEdqVnFoTlRVVkZTcVZBbVhMbDBxc0hWSlllL1M1cDZpVVEwYWE4c1JqK2l0T0lLQ2dyQjc5MjVVcUZBQlJxTVJmZnIwd2FGRGgvRDU1NS9EWXJGZy9QangyTEpsQzI3ZHVvVno1ODdablg0ZHlIN24vUExseTZoUW9RTE9uRG1EMnJWcjQ4aVJJK2pkdTdmVFd6UWxKU1doVXFWS3VIanhZcUVIbFhjRkQrak5XVzd0VXN1dnZheFdLM2JzMklIVnExZGo1c3laYU5La0NUSXpNMjBIUnoxMjdKamRMdXlYTGwzQ2dRTUhFQklTZ29pSUNOeDMzMzFZdjM1OWtmZVJsWldGYjcvOUZsOSsrU1dlZnZwcDI5bU9BS0JseTVaWXNXSUZac3lZZ1czYnR1R1ZWMTV4NmszOHZMVFNwVWRQZWdBNENnQ2hvYUZRRk1WbHh4bll0V3NYbGkxYmhuSGp4amw5UEl5dnYvNGFtemR2eHBvMWExQ3ZYajIwYjk4ZUxWdTJMSEQ2bjd6MjdObURQLzc0dzNiUXdINzkrbUhXckZtWU1HRUMrdlhyaDFXclZ1SFpaNS9GbENsVE1HellNR3phdEFuUFB2c3NnT3gzOEMwV0M0NGZQNDZJaUFoVXFWSUZvYUdoV0xseUphNWN1WUlwVTZiWUhhVFFWUlJGc1owalhRaXh4K1YzbUNNc0xHeGJDVy9xdG9ZdVg3Nk1iZHUyNFpOUFBrRkVSQVJPbmp3SnZWNXZXN0ZZclZaWXJWWllMQmJNblRzWEd6WnNBT0I0RThyQ25EeDVFblBtekVHVEprMndmdjE2MUs1ZEc1OSsraW1DZ29LZzArbFFvMFlOekp3NTArNDJtWm1aaUlpSXdLKy8vb285ZS9hZ2E5ZXVXTFpzR1hRNkhaNTc3am0wYmRzV0gzendBVDc4OEVNOC9QRERlT0NCQi9Ed3d3L2JUa0ZWMXRpUVkrNXFLTCtGQ3hmYUhZRDUyTEZqdUhQbkRsSlRVMjNmTnlrcENXRmhZWmcvZno0NmQrNk1wVXVYb2xtelp2amhoeDlzV3hIb2REcTgrKzY3Q0E0T3hwbzFhOUNtVFp0aWJUbFhISzV1aUszWXUzVHBFckt5c3JCZ3dRSkVSa1lpSmlZRzMzMzNIVzdmdm8wdFc3Ymd2ZmZlUTNCd01ONTQ0dzAwYjk0Y1pyUFo5dGlWWDk0SnR0eURuN21TV3V1YndtaTlMUUFZTzNhc2JmL3dtSmdZUFAzMDAvanNzODlzbDJkbFpVRlJGTHZOdDl1MmJZdE5telpCcjlkanhJZ1JhTmV1WFlGZFdRWVBIb3k0dURnRUJRWGhvWWNld3IzMzNvdVpNMmRpNk5DaHR1L2JxMWN2S0lvQ0lRU0dEeC91c3AreExHaXRMVWM4b2JkYzhmSHh0dU5zNUtwWHIxNkJZeFdzV0xFQ3c0WU5zeDAzYU1LRUNVaEpTY0VMTDd5QWZ2MzZRUWdCSHg4ZmpCZ3hBb3FpSUNnb0NOZXVYVU5JU0FnT0h6Nk1reWRQb2t1WExuai8vZmZ4d0FNUFlQdjI3VmkxYWhYbXo1OFBvOUdJOXUzYlkrREFnUVdPYlpQWGl5KytpS3RYcjhMSHg2ZkFNYkZjeFJONmM1WTd1M1RYYTYvVnExY1hPSDFzMWFwVmJWdFA1UDA4MS92dnY0KzVjK2VpU1pNbUNBb0tzcDM1YnNhTUdUaDA2QkFxVktpQVdyVnFZZUhDaGJiYlhMbHlCWEZ4Y1hqbW1XZXdhTkVpdXkxcjgvK3RLSW9DaThXQ1VhTkd3Yy9QRDU5KytpbnExcTFiNEhkVXAwNGRCQVVGSVRnNEdMTm56OFovL3ZNZnA0OVo0MDFkcXM1a01wMDFtVXp5Nk5HajBsV09IVHNtUTBOREM3MDhLQ2hJWm1WbDJTMDdldlNvdkhQblRvSHJUcG8wcWRCbE4yL2VsR2ZPbkxFdHQxcXQ4czgvLzVSU1Nxa29pa3hMUzdOZGR2andZUmtkSFczN09qbzZXcjcwMGt0eXhZb1Y4c0NCQXpJK1B0NTIyWVVMRitTS0ZTdms4dVhMNy9LVGxsNUVSSVEwbVV6U2FEVCtxWFliem5KSFExbFpXVkpSRkx0bEZvdEZwcVdseVpTVUZKbWNuQ3hUVTFObGVucTZ6TXpNbEJhTFJUNzExRk95WjgrZThzTVBQM1Q0UFI5NzdMRUN5ekl5TW1SWVdKakQ2MXV0Vm9mTFUxTlQ1Zmp4NCtYS2xTdHR2VGx5N3R3NUdSUVVKTjk3NzcxQ3YxZFpZRU9PdWFzaEthWHMxcTFib2VPWVAzKys3TlNwayt6V3JadGNzMmFObEZMS3pNeE11V2JOR25uejVrMXB0VnJsbzQ4K0tudjE2aVdIRFJ2bThIZVMvK2NvYTFwdXlOdGFrVkxLR3pkdXlLbFRwOG85ZS9iSWE5ZXVGYmc4UFQxZGJ0MjZWY2JGeFVrcHBmekhQLzVoZDNudTE0VXRkeVV0dDFKYzdtZ3J2OTkrKzAwdVdiTEU5blZnWUtBOGZQaXdIRGh3b0Z5d1lJSEQyMXk1Y3FYSTcyazJtd3U5TENVbFJTWWxKY25NekV5bnh6aDU4bVNucjF1V3ZLa3RSOXpaMnhOUFBGSGkyK1o5N3B4WFFrS0N2SDM3dHBSU3l2SGp4OHMzMzN4VGJ0KytYU1lrSkJTNHJxSW9NaUlpUXE1YXRVb0dCZ2JLOVBSMDIyVVJFUkVGcnArWm1TblQwdEpjK2x3cFAyL3Z6Vm5GN1ZMTHI3M1MwdExrNzcvLzd2QXlxOVZhNUxveXYxOS8vYlhBc2hNblRrZ3BaWUhYc0xsV3JGamg5UGN2akphNmRNKzI2aTdVc1dQSE4zUTYzWWM5ZS9ZczBiN29WTGJtelp1SG5UdDNRa3I1ZmxoWTJEUzF4K01NTnFRdGJFaDkwZEhSYmovUVpsblNja1BlMW9xbjAzSXJ4YVZHVzdsbjFYREhPLzJleHB2YWNvVHJNbTN4OXQ2Y3hTNjFSVXRkZXZ5amxLSW9Yd05JLytXWFgyd0hTaUYxUkVkSFkvZnUzUUNRWWJWYVY2bzlIbWV4SWUxZ1E5cmd5Uk1lV20vSTIxcnhaRnB2cGJqVWFFdW4wM0hDd3dGdmE4c1Jyc3Uwb3p6MDVpeDJxUjFhNjlMakg2a2lJaUp1U3ltWEs0cUNaY3VXdWZXVWlQUS9Va3FzWHIwNmR4L2VyeU1pSXR4N25yOVNZRVBhd0lhb3REeWhJYmFpRFo3UVNuR3hMVzN3eHJZY1lXL2FVRjU2Y3hhNzFBWXRkdW54a3g0QWtKNmV2Z1RBWDRjUEg4YjMzMyt2OW5ES3BhTkhqeUk0T0JnQUVqTXpNN1Y1WHNJaXNDSDFzU0VxTFU5cGlLMm96MU5hS1M2MnBUNXZiY3NSOXFhKzh0U2JzOWlsK3JUWXBWZE1ldnorKys5L1NTbmZCSUNsUzVjNlBQY3h1VTV5Y2pMbXpac0hBSkJTem8yTWpJeFdlVWpGeG9iVXhZYW90RHlwSWJhaUxrOXFwYmpZbHJxOHVTMUgySnU2eWx0dnptS1g2dEpxbDNxMUIxQldvcU9qSXhvMmJOZ2hJeU9qN1prelovRG9vNDlDci9lYUgwK3p6R1l6cGsrZmpuUG56Z0hBL3JDd3NQRnFqNm1rMkpBNjJCQ1ZsaWMyeEZiVTRZbXRGQmZiVWtkNWFNc1I5cWFPOHRxYnM5aWxPclRjcFZmOTcxZXBVdVc3Q2hVcURMNTE2MWI5cTFldm9rK2ZQaERDNDA5UW8xbFNTaXhhdENoMzA3R0xtWm1aQTJKalk5UFZIbGRwc0NIM1lrTlVXcDdjRUZ0eEwwOXVwYmpZbG51VnA3WWNZVy91VmQ1N2N4YTdkQyt0ZCtsVmt4NXhjWEdaZGV2VzNTMkVlT2JTcFV2Vms1S1NFQkFRd01CZFFFcUpvS0FnYk55NEVWTEsyMWxaV1gwaUl5TnZxRDJ1MG1KRDdzT0dxTFE4dlNHMjRqNmUza3B4c1MzM0tXOXRPY0xlM0llOU9ZOWR1bzhuZE9sVmt4NEFFQk1UazlTb1VhUC9Bbmc2TWpLeTh0V3JWOUdqUnc5dTBsU0d6R1l6RmkxYWhJMGJOd0pBb3BUeWlkT25UNGVyUGE2eXdvWmNqdzFSYVhsTFEyekY5YnlsbGVKaVc2NVhYdHR5aEwyNUhuc3JQbmJwZXA3U3BWZitqOSs2ZFN1bWJ0MjZ1NFFRZ3k5ZXZGZ3pORFFVUFh2MlJNV0tGZFVlbXNkTFNVbkJ0R25UOE1NUFB3REFUYXZWK2toNGVQaEp0Y2RWMXRpUTY3QWhObFJhM3RZUVczRWRiMnVsdU5pVzY1VDN0aHhoYjY3RDNrcU9YYnFPSjNYcGxaTWVBQkFURS9OWG5UcDFOdW4xK3I3UjBkRU45KzdkaXpadDJxQng0OFpxRDgxalJVUkVZTUtFQ1lpTWpBU0FLQ0ZFcjdDd3NDaTF4K1VxYktqc3NTRTJWRnJlMmhCYktYdmUya3B4c2EyeXg3WUt4OTdLSG5zclBYWlo5anl0UzYrZDlBQ0EyN2R2cDlhdFczZURFS0p4V2xwYXgrRGdZS1NscGNGb05NSmdNS2c5UEkrUmxaV0Z0V3ZYWXRhc1dVaE9UZ2FBTFVsSlNZOUhSa2JlVm50c3JzYUd5Z1liWWtPbFZSNGFZaXRsb3p5MFVseHNxMnl3TGVld3Q3TEIzc29XdXl3Ym50cGx1VG1TaTlGb2ZGSUlFUVNnVHNPR0RURjU4bVQwN3QyYkI3TXBncFFTUjQ0Y3diSmx5M0RseWhVQVNGUVVaZEtwVTZjK1YzbG9xbUJEeGNlRzdMR2g0aXV2RGJHVjRpdXZyUlFYMnlvK3RsVnk3SzM0Mkp2cnNjdmk4L1F1eTlYL2JOdTJiUnRXcWxUcFl3QkRBWWoyN2R0ajh1VEo4UFB6VTN0b21oTVZGWVVQUC93UUowNmNBQUFwcGZ4ZVN2bmFxVk9uTHFzOE5GV3hJZWV4SWNmWWtQUEtlME5zeFhubHZaWGlZbHZPWTF1bHg5NmN4OTdjaDEwNnp4dTZMRmVUSHJuOC9Qd2U5dkh4K1FDQUNRQTZkKzZNRjE5OEVWMjZkSUZPcDFONWRPcVJVaUlrSkFSZmZQRUZqaHc1a3Jzc1VsR1VLZUhoNFQrb1BEeE5ZVU9Pc1NIbnNTSEgyRkJCYk1VeHRsSjZiTXN4dHVVYTdNMHg5cVl1ZHVtWXQzVlpMaWM5Y2dpVHlUUWF3TDhCdEFXQUZpMWFZTlNvVWVqVnF4ZXFWNit1NnVEY0tUVTFGWWNPSGNLWFgzNkpxQ2piOFdjdUNpR1doWVNFQkFGUVZCeWVsckdoSEd5b3hOaFFEalowVjJ3bEIxc3BjMndyQjl0eUMvYVdnNzFwQ3J2TTRhMWRsdWRKajF6Q1pETDlBOW1SUHdRQVBqNCs2TnUzTHdZUEhveE9uVHJCeDhkSDNSRzZnTVZpUVdob0tQYnUzWXNmZi93Um1abVp1UmVGS29xeTlOU3BVMThEa0NvTzBaT3dJVFpVV215SURUbUxyYkFWVjJGYmJNdWQyQnQ3MHlKMjZhVmRjdElqRDZQUkdBRGdWU0hFRXdCcUFrRFZxbFhScTFjdmRPL2VIWjA2ZFVLdFdyWFVIV1FwSkNVbElTUWtCSWNQSDhhQkF3ZVFtSmlZZTFHeWxESllTcm4yMUtsVFA2czRSSS9IaHRoUWFiRWhOdVFzdHNKV1hNVlJXN2tXTFZyRXRxaE1jVjNHM3JTSVhYcFhsNXowY0tCNTgrWVZhOWFzK2F4T3AzdEJTdGxkQ0ZFQkFJUVE4UFB6UTVjdVhlRG41NGUyYmR1aWR1M2FhZyszVUltSmlUaDc5aXpPbkRtREV5ZE9JQ3dzREZMYUp1bXlwSlMvQ2lHK0VrSjhHUklTa3FibVdMME5HNkxTWWtQa0xMWkNycEszTFFCOWM1ZDdZbHVSa1pFNGMrWU1UcDQ4eWJZMGl1c3kwaUoyNlIwNDZYRVg3ZHExcStyajQvT0VUcWNiSXFYc0xZU29tL2Z5WnMyYTRlOS8venZhdEdtRDVzMmJvMW16Wm1qWXNDSDBlcjNieHFnb0NxS2pvM0hseWhWY3Zud1o1OCtmeDVrelozRHAwaVc3NjBrcDQ0VVFCeFJGK1JiQXJsT25UaVc0YlpEbEdCdWkwbUpENUN5MlFxNWlNcGx5bngxdjl0UzJwSlFRUXJBdEQ4QjFHV2tSdS9SY25QUW9IbDM3OXUwN0dneUdmbExLcmdBNkN5RWE1YitTd1dCQW8wYU4wTGh4WXpScDBnU05HemRHN2RxMVVhMWFOZHUvcWxXcm9rS0ZDakFZREhiL0xCYUwzYitzckN3a0p5Y2pKU1VGeWNuSlNFNU9Sbng4UEc3Y3VJSHIxNi9qeG8wYnVISGpCc3htYzRIQlNpbGpoQkFuRlVVNUpxWDhiM2g0K0cvdzBJUFBlQkUyUktYRmhzaFpiSVhLVE82a1IyaG9xSUFIdGdVZ0VVQ1NvaWdUMkpiSDhiamV1QzRyRjlpbEIrR2tSeWtaamNabUFEcmwvSHNBd04rRUVDMEF1UE1vTnhZQWx3SDhEdUNjMVdvTlVSVGw1T25UcHk4VmZUUFNBalpFcGNXR3lGbHNoVW9xMzZSSEFWcHZ5MlF5WFpCU1Znd0xDMnNLRHo4Z0gybS9OemVPZ1RTRVhXb1hKejFjUTJjMEdwc0tJVm9CYUozenI2NlVzaGFBV2tLSW1nQnFTaWtyQXZBVlF2aElLWDF5UHBxRkVHWXBwUmxBbGhBaUUwQUNnQVFwWlR5QWVBQjNBRnlVVWw1UUZPVkNSRVRFVlFCV1ZYNVNjaFUyUktYRmhzaFpiSVh1Nm02VEhvWFFSRnNtazZrOWdIQUFVQlNsKzZsVHA0NlUrQmRCV3FhSjNvanlZWmNhd0VrUElpSWlJaXBTQ1NjOU5NRmtNczBBTUQvbnkxV2hvYUVUMUJ3UEVSRzVsMDd0QVJBUkVSRVJ1ZER6dVo5SUtRZXBPUkFpSW5JL1Rub1FFUkVSa1ZjeW1VeHRBYlROL1ZvSTBkeG9OSFpTY1VoRVJPUm1uUFFnSWlJaUlxK2tLTXBqK1pjSklaNTNkRjBpSXZKT25QUWdJaUlpSXEva2FJS0R1N2dRRVpVdm5QUWdJaUlpSXEvajcrL2ZTZ2pSTWY5eUljVDkvdjcrZm1xTWlZaUkzSStUSGtSRVJFVGtkUnp0MnBMbk11N2lRa1JVVG5EU2c0aUlpSWk4amhEaXVTSXVIdXkyZ1JBUmthbzQ2VUZFUkVSRVhxVmR1M2IzQXVoUzJPVkNpSFlkT25TNDM0MURJaUlpbFhEU2c0aUlpSWk4U29VS0ZRYmU3VG82blk2N3VCQVJFUkVSRVJHVmR5YVRTWnBNSnFuMk9FckswOGRQUkVRbHh5MDlpSWlJaUlpSWlNZ3JjZEtEaUlpSWlJaUlpTHdTSnoySWlJaUlpSWlJeUN0eDBvT0lpSWlJaUlpSXZCSW5QWWlJaUlpSWlJaklLM0hTZzRpSWlJaUlpSWk4RWljOWlJaUlpSWlJaU1ncmNkS0RpSWlJaUlpSWlMd1NKejJJaUlpSWlJaUl5Q3R4MG9PSWlJaUlpSWlJdkJJblBZaUlpSWlJaUlqSUszSFNnNGlJaUlpSWlJaThFaWM5aUlpSWlJaUlpTWdyY2RLRGlJaUlpSWlJaUx3U0p6MklpSWlJaUlpSXlDdHgwb09JaUlpSWlJaUl2QkluUFlpSWlJaUlpSWpJSzNIU2c0aUlpSWlJaUlpOEVpYzlpSWlJaUlpSWlNZ3JjZEtEaUlpSWlJaUlpTHdTSnoySWlJaUlpSWlJeUN0eDBvT0lpSWlJaUlpSXZCSW5QWWlJaUlpSWlJaklLM0hTZzRpSWlJaUlpSWk4RWljOWlJaUlpSWlJaU1ncmNkS0RpSWlJaUlpSWlMd1NKejJJaUlpSWlJaUl5Q3R4MG9PSWlJaUlpSWlJdkJJblBZaUlpSWlJaUlqSUszSFNnNGlJaUlpSWlJaThFaWM5aUlpSWlJaUlpTWdyY2RLRGlJaUlpSWlJaUx3U0p6MklpSWlJaUlpSXlDdHgwb09JaUlpSWlJaUl2QkluUFlpSWlJaUlpSWpJSzNIU2c0aUlpSWlJaUlpOEVpYzlpSWlJaUlpSWlNZ3JjZEtEaUlpSWlJaUlpTHdTSnoySWlJaUlpSWlJeUN0eDBvT0lpSWlJaUlpSXZCSW5QWWlJaUlpSWlJaklLM0hTZzRpSWlJaUlpSWk4RWljOWlJaUlpSWlJaU1ncmNkS0RpSWlJaUlpSWlMd1NKejJJaUlpSWlJaUl5Q3R4MG9PSWlJaUlpSWlJdkJJblBZaUlpSWlJaUlqSUt4blVIZ0FSRVJFUmFVdUhEaDBlMGV2MVQrUmZiaktaUHM3ejVhSFEwTkJ2M0Rnc0lpS2lZdU9rQnhFUkVSSGxsd3JnTlFmTDh5NzczazFqSVNJaUtqSHUza0pFUkVSRWRzTER3NDlKS2U4VWRybVVNaUUwTlBRN2Q0NkppSWlvSkRqcFFVUkVSRVQ1V1FGOFhkaUZRb2g5QUN6dUd3NFJFVkhKY05LRGlJaUlpQW9RUXV3czdESXA1V1ozam9XSWlLaWtPT2xCUkVSRVJBVUlJWDRCa09EZ291VGs1T1RkN2g0UEVSRlJTWERTZzRpSWlJZ0tDQWtKTVFOd3RFWEhUeGN1WE1oMDkzaUlpSWhLZ3BNZVJFUkVSRlNZN1E2V2JYUDdLSWlJaUVxSWt4NUVSRVJFNUZCY1hOeEJLV1ZLbmtWcFFnaEhFeUZFUkVTYXhFa1BJaUlpSW5Mbzh1WExHY2l6WlllVTh1ZVFrSkEwRllkRVJFUlVMSnowSUNJaUlxSkNDU0h5N3M3Q3JUeUlpTWlqY05LRGlJaUlpQXBsc1ZqMkEwaVhVbVltSnlkdlVYczhSRVJFeGNGSkR5SWlJaUlxVkVSRVJLcVVjaGVBUXhjdVhFaFNlenhFUkVURllWQjdBRVJFUkVTa2VWdWxsUFhWSGdRUkVWRnhDYlVIUUVSRUhzTmdNcGxHU2lsZkFkQkJDRkZGN1FHVk0ybFN5a2dBbjRXRmhhMERZRlo3UUtSSkx2azdsVklDQUlUZ1U4ZTc0TjhwcVkyUDFlcmlPa0NEK01oRlJFVE9NSmhNcHMwQS9xSDJRQWlRVXY0VUZoWTJFSHd5UmZiNGQ2b2gvRHNsRlhBZG9DRmNCMmdISnoySWlPaXVUQ2JUU3dBK2E5R2lCV2JNbUlIV3JWdWpXclZxYWcrclhFbEpTY0dmZi82SnhZc1g0K3paczVCU3ZoMFdGclpJN1hHUmR2RHZWSDM4T3lVMWNSMmdQcTREdElrSE1pVWlvcnZLMlV3V00yYk1nTkZvNUpNb0ZWU3RXaFYrZm41NDU1MTNBQUJDaUJFcUQ0azBobituNnVQZkthbUo2d0QxY1IyZ1RaejBJQ0lpWjNRQWdOYXRXNnM5am5LdlNaTW11Wi9lcCtZNFNKUDRkNm9SL0RzbGxYQWRvQkZjQjJnTEp6MklpT2l1Y2crRXhuZU4xRmVsaXUyWWRKWFVIQWRwRC85T3RZTi9wNlFHcmdPMGcrc0FiZUdrQnhFUkVSRVJFUkY1SlU1NkVCRVJFUkVSRVpGWDRxUUhFUkVSRVJFUkVYa2xUbm9RRVJFUkVSRVJrVmZpcEFjUkVSRVJFUkVSZVNWT2VoQVJFUkVSRVJHUlYrS2tCeEVSRVJFUkVSRjVKVTU2RUJFUkVXbU0wV2djWlRLWi9NSG5ha1JFUktWaVVIc0FSRVJFUkdSUENERVJnTC9SYUx3aGhQaGFVWlNkcDA2ZCtoV0FWZTJ4RVJFUmVSSk9laEFSRVJGcExBTzBuQUFBRXcxSlJFRlVsQkNpTVlDM2REcmRXMGFqTVJiQTF3Qyt6Y3JLK2lVeU1qSkw1ZUVSRVJGcEhpYzlpSWlJaUR5QUVLSXVnSWtBSmxhb1VDSFJhRFJ1QWJCZHA5TWREQWtKU1ZONWVFUlVSb3hHWTE4QWxyQ3dzQ01BTEdxUGg4alRjZEtEaUlqSVE1bE1KcW4yR0VnMU5ZUVFyd0I0UlVxWlpqUWFkMHJKSElpOHhFQWh4QlNqMFJnSDRCc0EyNU9UazMrNWNPRkNwdG9ESS9KRW5QUWdJaUlpOG13NkljUTlhZytDaU1xV0VLSTJnUEVBeGxldlhqM0phRFJ1bFZKdXUzMzc5czgzYjk3azFsMUVUdUtrQnhFUmtZY0tEUTBWYW8rQlhNTmtNdjBHd0wrd3k2V1VLUUQyQTlpV2xwYTJJeW9xS3BsYi9oQjV0ZXBDaUplRkVDODNhTkFndFVHREJqc1ZSZG1hbnA3K1UxUlVWTExhZ3lQU01rNTZFQkVSRVhrQUtXVzhFR0tmMVdyZGxwaVkrTzNseTVjejFCNFRPZWJ2LzcvNUtrNUdrUXRVQWZDOFRxZDd2a3FWS2hsR296RllTcmxaN1VFUmFSVW5QWWlJaUlnMFNrb1pLNFQ0RWNBbW5VNzNRMGhJaUZudE1SR1Jka2dwZFRtN3dUUlFleXhFV3NWSkR5SWlJaUx0Mld5eFdBSWpJaUlPQXJDcVBSZ3FucENRRU52V0h0d05qWXJMYURRdUVVSk1LZUlxNlFBT0F0aHBzVmcybno1OU9oNEFUQ2JUQ3JjTWtNakRjTktEaUlpSVNHTkNRME1YcXowR0l0SU9LV1dxRUdLL29pamJ6R2J6dHNqSXlCUzF4MFRrS1RqcFFVUkVSRVJFcEQxSkFQNHJwZHdTR3h1NzYvcjE2K2xxRDRqSUUzSFNnNGlJaUlpSVNEdU9LWXJ5RDdQWnZEY3lNakpMN2NFUWVUcE9laEFSRVJFUkVXbEVXRmpZTnJYSFFPUk5kR29QZ0lpSWlJaUlpSWpJRlRqcFFVUkVSRVJFUkVSZWlaTWVSRVJFUkZTdUpDUWtGSHFabEJJLy8veXord1pEUkVRdXhVa1BJaUp5bWRqWVdMejk5dHNPTDVOU0lpWW1Cci8rK2lzc0ZvdHQrY0tGQzIyZlg3aHdBUXNYTG9TaUtBQUFxOVdLLy96blA1QlMycTRUR1JscDkvWHg0OGR4NGNJRnUvczZkT2dRc3JJS0hndnU1NTkvUm5KeXN1M3I3ZHUzRi9uenpKbzF5K0h5Q1JNbUZIcWJxVk9uT2x5dUtBcGVmLzMxSXUrUHlOWEs2OTlQMzc1OVliVmFDLzNlVTZaTUtmSDNKaW9QaXZ2NFhsN1hOYVFOblBRZ0lpS1hxVnUzTHFLaW9oQWJHMnRiTm1yVUtQVHQyeGRkdTNiRjRNR0Q4ZnJycitQOCtmTzJ5Ny8vL252YjV5MWF0TUQxNjlkdDc3cCs4c2tuME92MUVFTFlyck5peFFxc1hMblM5dlcxYTljd2R1eFlSRVZGQVFCaVltTHcvdnZ2SXlVbHhXNXM0ZUhoZU8rOTk1Q1dsbVpibGp2aEVoTVRnM2ZmZlJmYnR0a2ZTeTd2dTc5QlFVRzJ6MCtjT0ZIbzcrRElrU01PbDBzcGNlellzVUp2UitRTzN2VDNFeE1UZy83OSs2Ti8vLzdvMnJVcmV2VG9ZZnU2Zi8vK0RyL1A4dVhMTVhEZ1FMdC9nd2NQQm9BQ3l3Y09IRmpvT0lrOGxhUE8vZjM5SFM1ZnRHaVI3WGJGZlh6M3BuVU5lUjZldllXSWlGeGkxS2hSU0U5UGg4Rmd3SVFKRTZBb0NuUTZIZUxqNC9IZGQ5L0IxOWUzeU5zUEhEZ1E5OXh6RHdEZ3M4OCt3L1RwMDlHNmRXc0FRSmN1WFhEOCtQSC9iKy9lZzZLcS96K092M1lGTWpQR0VkTzhsRTB4S3BPL3pBVzhaWW1wbFpaZngzc1dYZFFzSFMwdjR3VkhSNXRBUXlEeHhqaHBNa3c1a1pITk9LUFo0RGhGV3ZFYmdVQjAwb29mTTFJamtwQW9yTEN3ZTM1LzlPVUVzdUFWOXRMejhkZWUyKzU3MGZmN25IMS96bjVXa3JSeDQwYk5uRGxUWVdGaEdqdDJyS1pObXlhSHc2R0tpZ3BKVWxKU2ttSmlZdFMxYTFmenVVdExTeFVURTZQazVHVDE2TkZEa3N3UnFIWHIxdW5FaVJPYU1XT0dubjMyMlJiajI3Tm5qK2JQbjk5a25kUHBWSFoydHNMRHc5V3hZMGUzeDUwL2YxNDllL1pzOWIwRDdjV2Y4cWRIang0NmN1U0lKQ2s2T2xxTEZpM1NzR0hEbXV3emZQandKaDlnRmk5ZXJNV0xGemVMWThpUUlUcDgrSENMOFFQK3d0My84MkhEaHVuUW9VT3lXdDJQajkvSytkMmZhZzE4RDAwUEFFQ2JlUGZkZDVXUmthRlZxMWJwMjIrLzFaNDllNVNZbUtoWFhubkY3UVhSc21YTFZGaFlxT3JxYW8wYk4wNEJBUUZLVFUzVjBxVkxGUjhmcjFtelptblRwazFLVGs1V2VYbTVlVnhJU0lqaTR1SVVIQnpjYkNTMnJLeE0zYnQzMTZsVHB5UkphV2xwY2pnY1dyWnNtY3JMeXpWZ3dBRHQzYnRYK2ZuNXlzdkxrMkVZaW95TTFOcTFheFVVRktUVTFGUUZCd2RyMnJScDEzMi9pWW1KeXN6TVZFVkZoYjc3N3JzVzk1c3laUXFqUnZBYS9wZy81ODZkMHg5Ly9LR0lpSWdiK0FzQWlJaUlVTy9ldmMzbHVybzZUWjQ4dWNrK1pXVmxadTdkN1BsZDhzOWFBOTlCMHdNQWNNY2xKaWJxeElrVHVucjFxbkp5Y2xSY1hLeGV2WHJwblhmZWFmR1l6WnMzUzVKR2pScWxJMGVPYVB6NDhRb0tDdEtVS1ZOMDd0dzVTVkorZnI1bXo1NnQ1Y3VYTnptMllUUzM4WWlWWVJpS2lJaG9Ob3AxNE1BQnZmbm1tNHFMaTFPSERoMVVYMSt2cUtnb3JWNjlXaSs4OElLR0RoMnFvS0FndVZ3dUZSWVc2dW1ubnpZdjBLcXJxelYrL0hoOSt1bW5rcVQ0K0hobFoyZkxNQXpkZDk5OTJyMTd0NktqbzNYWFhYY3BKU1ZGNmVucHVucjFxa2FPSENsSk9uNzhlTFAzUFh6NGNFbFM1ODZkelZGcW9EMzVXLzVrWkdTb3JxNU96enp6alBtNm16WnRVbFJVbE52MzMvQjFsdXV0bnpScGt1Yk5tOWZ5SHhMd1VZR0JnVHB3NElDNUhCa1oyV1JaK2lmWGJ1WDgzc0RmYWcxOEIwMFBBTUFkdDJMRkN2TnhiR3lzTWpJeXpPVng0OFpwMHFSSmt2NGVUUW9NRE5TWU1XUGNYakJGUjBlYmp5OWV2S2owOUhSSk1tK0gzYjkvdjFKU1VsUlpXYW5jM053bXh4cUc0ZmJXM0liWGJ2aE84T3V2djI1dW16Tm5qdDU0NHczVjFkWEpZckVvTkRSVW8wZVAxc1NKRXlYOTNaQkpUMDgzSjI5Nzhza245ZmJiYnlzcUtzcDhIcGZMWmQ3eXUzRGhRbzBjT2RMdEJWUURScExnS2Y2WVAzLzk5WmNPSGp5b3p6NzdUSDM2OUpIMGQvUGlvWWNlYXZFNURoNDgyR1M1NGVzdDE2NEgvRlZkWFoybVRKbGlMcnRjcmliTGpkM0srYjEzNzk1K1YydmdXMmg2QUFEYTFMVzNqeHFHWVk0Z2pSbzFTbGxaV1c2UEd6QmdnSktUazkxdVc3cDBxU1JwNnRTcG1qcDFxc0xEd3lXcHlTMnpEVFBHTjE3WHJWczNmZkxKSjVLa1RwMDZ0VGpDMjZGREIwbC9UN3gyclM1ZHVtam56cDJLakl6VUUwODhZYTUzdVZ3cUxTM1ZQZmZjNC9ZNUFXL2pqL216ZS9kdWpSNDlXcFdWbGVyVHA0L09uajJyamgwN3R0ajB1UFk5T0oxT2xaV1Z1ZDBtU1V1V0xOSFlzV052SzBiQTJ3UUdCcHEvaUdLMzJ6Vng0c1JtdjVEU2NLZERZemR6ZnZlM1dnUGZRdE1EQU5BbVpzeVlJVW1xckt3MEgwc3lmMzcyZXBLVGt6VnIxaXkzMjdwMDZlSjJmZVBiWXpNek01V1FrS0MwdERSekFyVEdMbHk0b0JNblRwakwrL2J0MDh5Wk04M2x5TWpJRzRxendjcVZLM1hzMkRHOTl0cHJOM1VjNEMxOFBYOU9uanlwSTBlT2FNZU9IVnE1Y3FWbXpweXBYMy85VlMrKytHS0x4elMrbThQbGNtbnQyclc2Y09HQ09uYnNxS1ZMbHlvME5GUk9wMU5mZnZtbFJvd1kwV1RlQThCZjFOWFZtWGRXdUZ3dVZWVlZtY3Z1M083NTNkZHJEWHdQVFE4QVFKdFlzV0tGZ29PRHRXalJJaVVrSktpZ29FQlJVVkZOTHBCYVVsdGJxeXRYcnVqaXhZdHV2enZiMHM5UE5qaDc5cXkyYk5taTZPaG9MVml3UUcrOTlWYXJzN3ZYMTljcklTR2h5WVZVUyt4MnU1eE9aN1AxU1VsSmtxU2ZmLzVaaVltSlRXNEJQbmJzbUw3NTVoc3VzdUFUZkRWL3FxcXFGQk1Uby83OSt5czFOVlVMRml5UTFXclZtalZycmh0WFZWV1YxcTVkcTRFREJ5bzJObGJGeGNYS3pNelViNy85cG84KytrZ2hJU0hxMTY4ZlRRLzRwZFdyVnlzZ0lFQ1RKazNTZ1FNSFZGUlVwR1hMbGpYWnAvRjU5M2JPNzQzNWFxMkI3NkhwQVFDNDQreDJ1K0xpNHJSejUwNUpVdGV1WGJWMzcxNGRQWHEweFE4TkZSVVZ5czdPbHQxdTEzUFBQYWNsUzVhb3NyS3l5YndlN2pRZVdTb3FLbEpHUm9ieTh2SVVGeGNubTgybWlSTW5hdlhxMWNySnlXbnh3MDlKU1lra0tTY25SK0hoNGJKWUxNMzJLUzh2VjAxTmpSWXNXS0IxNjlhMUdFOUpTWW1LaTR0VlZGU2tMNzc0UXJXMXRkcStmYnNtVEppZ2J0MjZ0ZnBlZ1BibVQva3pZc1FJOC9IbHk1Zk5EMGdCQWY5YzdnNGFOS2paY1VlUEhsVnFhcXFLaW9xMFpjc1dTVkpvYUtpeXNyTDA0WWNmS2o0K1h2Mzc5Mi8xdFFGZk5tTEVDQzFjdUZCMzMzMjM5dS9mN3piWEd3WWdidVg4THZsWHJZSHZvZWtCQUxqampoOC9ycWVlZWtxOWV2V1MwK2xVY0hDd3RtM2JwdGpZV0lXRmhiazlwdUhYVytMajR6VjgrSEIxNnRSSk8zYnMwTjY5ZTV2dDJ6RGlWRkZSb1RWcjFxaHYzNzVLVEV3MGY4WnU1Y3FWNXNSb0lTRWgycmx6cDdLenM1czhSMnhzckNTcHVMaFk2OWV2VjBSRWhMWnQyNmJ5OG5JOS8venptajkvdmlTcHBxWkc4K2ZQVjkrK2ZaV1NrbUplYUFVRkJlbmN1WE42OE1FSHpWdHY2K3ZybFpXVnBiQ3dNT1htNXNybGNpa3RMVTJQUHZyb0hmaXJBbmVXditiUDRjT0h0WFhyVm0zWXNFR2hvYUZOdG0zWnNrVVZGUld5V3EweURFTno1c3hSWUdDZ05tL2ViSTVTMTlUVUtETXpVOU9uVDllVksxZTBkZXRXUlVkSGEralFvZVljQW9BLzZkR2poK2JPbmF0MTY5YnAzbnZ2VlZaV2xzNmZQNjhISG5oQUlTRWhDZzRPTm12Q3JaemYvYlhXd0hjMGI0OEJBSEFObTgxbVNHbzI2M3ByY25OenRXclZLajM4OE1QYXRXdVhKR25DaEFsYXYzNjloZzRkS3FuMWlVd2xhY2lRSVhya2tVZWFyVy80MnN2WFgzK3Rnb0lDTFYrK1hHbHBhVHAwNkpBdVg3NnNnSUFBY3dUSU1BdzVuVTQ1blU2RmhvYnF2ZmZlVTJabXBrcEtTblRxMUNtVmxaVnArdlRwbWp0M3JnSURBL1hMTDc5by8vNzkrdXFycnpSbzBDQjk4TUVIc2xxdENnd01iQkxEN3QyNzlmSEhINXVUc0RXOFZyOSsvWlNVbEtUdTNidWI2Ly84ODA5Tm5qejV1bit6MW1hT2I2eGhNcmk4dkR6TzR6RGRiSjc2WS81czNMaFIrZm41ZXYvOTk5M1dqbGRmZlZXblQ1L1dzR0hEbEpLU1luNFljamdjR2pWcWxNYU1HYVB2di85ZWp6MzJtRFpzMktET25UdnIrUEhqU2tsSjBlKy8vNjVkdTNhMStNSHVXdVFwMnR2TjFvRGk0bUp0Mzc1ZFo4NmNVWGg0dUdiUG5xMHVYYnJvaHg5K1VHRmhvWXFMaTFWYVdxcUtpZ3JWMTllclo4K2UycmR2bndvTEMyL3EvTzZQdGVaR1VBTUFBUEFoTnB2TnNObHN4dTNLejg4M1hDNlh1Ynh4NDhaVzk5KytmWHVyNjUxT3ArRjBPcHR0cjZ1ck0ycHJhNDJhbWhyajZ0V3JSbTF0cmVGd09BeW4wMms0SEE1ajI3WnR4dWVmZjI2Y1BIblNxSyt2ZC9zYWx5OWZOZzRmUG55amI2MWROZng3ZVByL0Jiekx6ZWFwUCtiUHBVdVhESWZEMGVKMmg4TmgxTlRVTkZ0ZlhWMXR6SnMzejBoUFR6Y3VYYnJrOXRpU2twS2Jpb1U4Ulh1N2xScnc0NDgvR25hNy9icjcxdGZYRzdXMXRTMXViKzM4N28rMTVrWlFBN3dIWFNjQXdIWGR5cDBlYUR1TUhzRWQ4dFM3a0tkb2I5UUE3MElOOEI1V1R3Y0FBQUFBQUFEUUZtaDZBQUFBQUFBQXYwVFRBd0FBQUFBQStDV2FIZ0FBK0xHQkF3YytZTFBaM3ZKMEhBQUFBSjRRNE9rQUFBREFuUlVlSHY2SXkrVjYzbUt4dkNScDZIOVhmK2pKbUFEY3VJRURCejRRRkJRMElTOHZqN3dGZ050RTB3TUFBRDlnczluQ1hDN1hDeGFMNVNYRE1CNjNXSmdzSHZBbE5Dc0JvRzNROUFBQXdFZlpiTGJISkUyVTlMS2tNS3VWYjYwQ3ZvUm1KUUMwUFpvZUFBRDRDTU13ZE9iTW1jYXJDbTcwV0p2Tlp0ejVpQURjTEpxVkFOQythSG9BQU9BakRNTlFWVldWK1poUlljQW5XR3cybTgwd2pQOVlMSmFYSlQxeW93ZlNyQVNBMjBmVEF3QUFIMkcxV2hVWkdTbEpzbGdzY3JsY0k2MVc2MHVHWVV5d1dDd1B0WFpzWGw0ZUhSSS94d2RrcjJWeE9wM0JWcXUxbDJFWUhXbFdBa0Q3b3VrQkFJQ1B5cy9QLzE3Uzk1STBlUERnQ0l2Rjh2Si9HeUQ5UEJ3YWdIKzRDZ29LdnBIMGpTVEw0NDgvUG9KbUpkb0NqVS9BUFpvZUFBRDRnWjkrK2lsSFVvNmtwZUhoNGYvamNybGVsdlNDeFdKNTFNT2hBZmlIUWJNU0FOb1hUUThBQVB4TWJtNXVvYVFZU1RHREJnM3FaN1ZhWC9aMFRBQ2FvMWtKQUcyUHBnY0FBSDZzb0tEZ0YwbnJQUjBIZ05iUnJBU0F0a0hUQXdBQUFQQWlOQ3NCNE03aGg4RUJBQUFBQUlCZm91a0JBQUFBQUFEOEVrMFBBQUFBQUFEZ2wyaDZBQUFBQUFBQXYwVFRBd0FBQUFBQStDV2FIZ0FBQUFBQXdDL1I5QUFBQUFBQUFINkpwZ2NBQUFBQUFQQkxORDBBQURmQ0xrbFZWVldlanVOZnoyNjNOenlzOFdRYzhFcmtxWmNnVCtFaDFBQXZRUTN3TGpROUFBRFhaUmpHYVVrcUxpNzJkQ2ovZXVmUG41Y2tHWWJ4Zng0T0JWNkdQUFVlNUNrOGdScmdQYWdCM29XbUJ3RGdScVJLVWtKQ2dzNmVQYXZxNm1wUHgvT3ZZN2ZiVlZSVXBLU2twSVpWWDNneUhuZ2w4dFREeUZONEdEWEF3NmdCM3NuaTZRQUFBRDRoY1BEZ3dZY3RGc3NZVHdjQ1NkTC8xdGJXUG5YNjlHbUhwd09CVnlGUHZRdDVpdlpHRGZBdTFBQXYwY0hUQVFBQWZJS3J0TFEwL2Y3Nzc3ZGJMSmJ1a29JbEJYbzZxSCtaR3NNd2ZwRzAwK0Z3ek9FaUNtNlFwNTVIbnNLVHFBR2VSdzB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dHovQTRaTVpudStDWFFxQUFBQUFFbEZUa1N1UW1DQyIsCgkiVGhlbWUiIDogIiIsCgkiVHlwZSIgOiAiZmxvdyIsCgkiVmVyc2lvbiIgOiAiMjMiCn0K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5441</Words>
  <Application>WPS 演示</Application>
  <PresentationFormat>宽屏</PresentationFormat>
  <Paragraphs>470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方正正大黑简体</vt:lpstr>
      <vt:lpstr>黑体</vt:lpstr>
      <vt:lpstr>Mongolian Baiti</vt:lpstr>
      <vt:lpstr>方正正粗黑简体</vt:lpstr>
      <vt:lpstr>Arial</vt:lpstr>
      <vt:lpstr>等线</vt:lpstr>
      <vt:lpstr>Calibri Light</vt:lpstr>
      <vt:lpstr>华康俪金黑W8</vt:lpstr>
      <vt:lpstr>Meiryo UI</vt:lpstr>
      <vt:lpstr>Yu Gothic UI</vt:lpstr>
      <vt:lpstr>Calibri</vt:lpstr>
      <vt:lpstr>Calibri Light</vt:lpstr>
      <vt:lpstr>微软雅黑 Light</vt:lpstr>
      <vt:lpstr>Arial Unicode MS</vt:lpstr>
      <vt:lpstr>Microsoft YaHei UI</vt:lpstr>
      <vt:lpstr>等线 Light</vt:lpstr>
      <vt:lpstr>1_Office 主题​​</vt:lpstr>
      <vt:lpstr>2_Office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Anzichen</dc:creator>
  <cp:lastModifiedBy>warlock</cp:lastModifiedBy>
  <cp:revision>15</cp:revision>
  <dcterms:created xsi:type="dcterms:W3CDTF">2018-12-01T15:35:00Z</dcterms:created>
  <dcterms:modified xsi:type="dcterms:W3CDTF">2022-10-09T06:09:37Z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7E5CFD7C6DF44669AC5E82780140CEFD</vt:lpwstr>
  </property>
  <property fmtid="{D5CDD505-2E9C-101B-9397-08002B2CF9AE}" pid="3" name="KSOProductBuildVer">
    <vt:lpwstr>2052-11.1.0.12358</vt:lpwstr>
  </property>
</Properties>
</file>